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85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01"/>
    <a:srgbClr val="FF550E"/>
    <a:srgbClr val="D05D00"/>
    <a:srgbClr val="20618B"/>
    <a:srgbClr val="3091D0"/>
    <a:srgbClr val="2771A0"/>
    <a:srgbClr val="D15600"/>
    <a:srgbClr val="E06E06"/>
    <a:srgbClr val="08BB21"/>
    <a:srgbClr val="FF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6" autoAdjust="0"/>
    <p:restoredTop sz="99337" autoAdjust="0"/>
  </p:normalViewPr>
  <p:slideViewPr>
    <p:cSldViewPr snapToGrid="0" showGuides="1">
      <p:cViewPr>
        <p:scale>
          <a:sx n="100" d="100"/>
          <a:sy n="100" d="100"/>
        </p:scale>
        <p:origin x="-1362" y="-24"/>
      </p:cViewPr>
      <p:guideLst>
        <p:guide orient="horz" pos="811"/>
        <p:guide orient="horz" pos="3215"/>
        <p:guide orient="horz" pos="473"/>
        <p:guide orient="horz" pos="2063"/>
        <p:guide orient="horz" pos="4237"/>
        <p:guide pos="4081"/>
        <p:guide pos="1720"/>
        <p:guide pos="3342"/>
        <p:guide pos="988"/>
        <p:guide pos="1844"/>
        <p:guide pos="269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90805" dist="264287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BE4200"/>
                  </a:gs>
                </a:gsLst>
                <a:lin ang="54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0406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  <a:lumOff val="5000"/>
                    </a:schemeClr>
                  </a:gs>
                  <a:gs pos="100000">
                    <a:schemeClr val="bg2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rgbClr val="006601"/>
                  </a:gs>
                </a:gsLst>
                <a:lin ang="162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</c:v>
                </c:pt>
                <c:pt idx="1">
                  <c:v>14</c:v>
                </c:pt>
                <c:pt idx="2">
                  <c:v>12</c:v>
                </c:pt>
                <c:pt idx="3">
                  <c:v>2.2999999999999998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E35C0B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130</c:v>
                </c:pt>
                <c:pt idx="1">
                  <c:v>77</c:v>
                </c:pt>
                <c:pt idx="2">
                  <c:v>56</c:v>
                </c:pt>
                <c:pt idx="3">
                  <c:v>39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989632"/>
        <c:axId val="87991424"/>
        <c:axId val="0"/>
      </c:bar3DChart>
      <c:catAx>
        <c:axId val="87989632"/>
        <c:scaling>
          <c:orientation val="minMax"/>
        </c:scaling>
        <c:delete val="1"/>
        <c:axPos val="b"/>
        <c:majorTickMark val="out"/>
        <c:minorTickMark val="none"/>
        <c:tickLblPos val="nextTo"/>
        <c:crossAx val="87991424"/>
        <c:crosses val="autoZero"/>
        <c:auto val="1"/>
        <c:lblAlgn val="ctr"/>
        <c:lblOffset val="100"/>
        <c:noMultiLvlLbl val="0"/>
      </c:catAx>
      <c:valAx>
        <c:axId val="8799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98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92000">
                    <a:srgbClr val="D7550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562</c:v>
                </c:pt>
                <c:pt idx="1">
                  <c:v>480</c:v>
                </c:pt>
                <c:pt idx="2">
                  <c:v>378</c:v>
                </c:pt>
                <c:pt idx="3">
                  <c:v>330</c:v>
                </c:pt>
                <c:pt idx="4">
                  <c:v>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376576"/>
        <c:axId val="102378112"/>
        <c:axId val="0"/>
      </c:bar3DChart>
      <c:catAx>
        <c:axId val="10237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2378112"/>
        <c:crosses val="autoZero"/>
        <c:auto val="1"/>
        <c:lblAlgn val="ctr"/>
        <c:lblOffset val="100"/>
        <c:noMultiLvlLbl val="0"/>
      </c:catAx>
      <c:valAx>
        <c:axId val="102378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37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E35C0B"/>
                  </a:gs>
                </a:gsLst>
                <a:lin ang="0" scaled="1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ah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570</c:v>
                </c:pt>
                <c:pt idx="1">
                  <c:v>441</c:v>
                </c:pt>
                <c:pt idx="2">
                  <c:v>374</c:v>
                </c:pt>
                <c:pt idx="3">
                  <c:v>369</c:v>
                </c:pt>
                <c:pt idx="4">
                  <c:v>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479744"/>
        <c:axId val="102481280"/>
        <c:axId val="0"/>
      </c:bar3DChart>
      <c:catAx>
        <c:axId val="102479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81280"/>
        <c:crosses val="autoZero"/>
        <c:auto val="1"/>
        <c:lblAlgn val="ctr"/>
        <c:lblOffset val="100"/>
        <c:noMultiLvlLbl val="0"/>
      </c:catAx>
      <c:valAx>
        <c:axId val="10248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4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90805" dist="264287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BE4200"/>
                  </a:gs>
                </a:gsLst>
                <a:lin ang="54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00406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  <a:lumOff val="5000"/>
                    </a:schemeClr>
                  </a:gs>
                  <a:gs pos="100000">
                    <a:schemeClr val="bg2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rgbClr val="006601"/>
                  </a:gs>
                </a:gsLst>
                <a:lin ang="162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90805" dist="264287" dir="5400000" rotWithShape="0">
                <a:srgbClr val="000000">
                  <a:alpha val="35000"/>
                </a:srgbClr>
              </a:outerShdw>
            </a:effectLst>
          </c:spPr>
          <c:explosion val="6"/>
          <c:dPt>
            <c:idx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BE4200"/>
                  </a:gs>
                </a:gsLst>
                <a:lin ang="54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DB0202"/>
                  </a:gs>
                  <a:gs pos="100000">
                    <a:srgbClr val="800000"/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006EA4">
                      <a:lumMod val="50000"/>
                    </a:srgbClr>
                  </a:gs>
                  <a:gs pos="100000">
                    <a:srgbClr val="006EA4">
                      <a:lumMod val="75000"/>
                    </a:srgb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95000"/>
                      <a:lumOff val="5000"/>
                    </a:schemeClr>
                  </a:gs>
                  <a:gs pos="100000">
                    <a:schemeClr val="bg2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rgbClr val="006601"/>
                  </a:gs>
                </a:gsLst>
                <a:lin ang="16200000" scaled="0"/>
                <a:tileRect/>
              </a:gradFill>
              <a:effectLst>
                <a:outerShdw blurRad="90805" dist="264287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32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>
                      <a:alpha val="81000"/>
                    </a:srgbClr>
                  </a:gs>
                  <a:gs pos="100000">
                    <a:srgbClr val="EA4D02"/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372</c:v>
                </c:pt>
                <c:pt idx="1">
                  <c:v>368</c:v>
                </c:pt>
                <c:pt idx="2">
                  <c:v>320</c:v>
                </c:pt>
                <c:pt idx="3">
                  <c:v>260</c:v>
                </c:pt>
                <c:pt idx="4">
                  <c:v>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05376"/>
        <c:axId val="34763520"/>
        <c:axId val="0"/>
      </c:bar3DChart>
      <c:catAx>
        <c:axId val="3440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34763520"/>
        <c:crosses val="autoZero"/>
        <c:auto val="1"/>
        <c:lblAlgn val="ctr"/>
        <c:lblOffset val="100"/>
        <c:noMultiLvlLbl val="0"/>
      </c:catAx>
      <c:valAx>
        <c:axId val="3476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>
                      <a:alpha val="81000"/>
                    </a:srgbClr>
                  </a:gs>
                  <a:gs pos="100000">
                    <a:srgbClr val="EA4D02"/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20618B"/>
                  </a:gs>
                  <a:gs pos="100000">
                    <a:srgbClr val="3091D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275</c:v>
                </c:pt>
                <c:pt idx="1">
                  <c:v>274</c:v>
                </c:pt>
                <c:pt idx="2">
                  <c:v>184</c:v>
                </c:pt>
                <c:pt idx="3">
                  <c:v>159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01312"/>
        <c:axId val="34702848"/>
        <c:axId val="0"/>
      </c:bar3DChart>
      <c:catAx>
        <c:axId val="3470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34702848"/>
        <c:crosses val="autoZero"/>
        <c:auto val="1"/>
        <c:lblAlgn val="ctr"/>
        <c:lblOffset val="100"/>
        <c:noMultiLvlLbl val="0"/>
      </c:catAx>
      <c:valAx>
        <c:axId val="3470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70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>
                      <a:alpha val="81000"/>
                    </a:srgbClr>
                  </a:gs>
                  <a:gs pos="100000">
                    <a:srgbClr val="EA4D02"/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3091D0"/>
                  </a:gs>
                  <a:gs pos="100000">
                    <a:srgbClr val="20618B"/>
                  </a:gs>
                </a:gsLst>
                <a:lin ang="54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228</c:v>
                </c:pt>
                <c:pt idx="1">
                  <c:v>183</c:v>
                </c:pt>
                <c:pt idx="2">
                  <c:v>142</c:v>
                </c:pt>
                <c:pt idx="3">
                  <c:v>107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00704"/>
        <c:axId val="35002240"/>
        <c:axId val="0"/>
      </c:bar3DChart>
      <c:catAx>
        <c:axId val="35000704"/>
        <c:scaling>
          <c:orientation val="minMax"/>
        </c:scaling>
        <c:delete val="1"/>
        <c:axPos val="b"/>
        <c:majorTickMark val="out"/>
        <c:minorTickMark val="none"/>
        <c:tickLblPos val="nextTo"/>
        <c:crossAx val="35002240"/>
        <c:crosses val="autoZero"/>
        <c:auto val="1"/>
        <c:lblAlgn val="ctr"/>
        <c:lblOffset val="100"/>
        <c:noMultiLvlLbl val="0"/>
      </c:catAx>
      <c:valAx>
        <c:axId val="35002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00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E06E06"/>
                  </a:gs>
                  <a:gs pos="100000">
                    <a:srgbClr val="FF660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206</c:v>
                </c:pt>
                <c:pt idx="1">
                  <c:v>183</c:v>
                </c:pt>
                <c:pt idx="2">
                  <c:v>180</c:v>
                </c:pt>
                <c:pt idx="3">
                  <c:v>128</c:v>
                </c:pt>
                <c:pt idx="4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188736"/>
        <c:axId val="35191424"/>
        <c:axId val="0"/>
      </c:bar3DChart>
      <c:catAx>
        <c:axId val="35188736"/>
        <c:scaling>
          <c:orientation val="minMax"/>
        </c:scaling>
        <c:delete val="1"/>
        <c:axPos val="b"/>
        <c:majorTickMark val="out"/>
        <c:minorTickMark val="none"/>
        <c:tickLblPos val="nextTo"/>
        <c:crossAx val="35191424"/>
        <c:crosses val="autoZero"/>
        <c:auto val="1"/>
        <c:lblAlgn val="ctr"/>
        <c:lblOffset val="100"/>
        <c:noMultiLvlLbl val="0"/>
      </c:catAx>
      <c:valAx>
        <c:axId val="3519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18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DF7000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143</c:v>
                </c:pt>
                <c:pt idx="1">
                  <c:v>119</c:v>
                </c:pt>
                <c:pt idx="2">
                  <c:v>71</c:v>
                </c:pt>
                <c:pt idx="3">
                  <c:v>71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390080"/>
        <c:axId val="87391616"/>
        <c:axId val="0"/>
      </c:bar3DChart>
      <c:catAx>
        <c:axId val="8739008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91616"/>
        <c:crosses val="autoZero"/>
        <c:auto val="1"/>
        <c:lblAlgn val="ctr"/>
        <c:lblOffset val="100"/>
        <c:noMultiLvlLbl val="0"/>
      </c:catAx>
      <c:valAx>
        <c:axId val="8739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39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2"/>
      <c:rotY val="33"/>
      <c:depthPercent val="1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0385D2"/>
                </a:gs>
                <a:gs pos="100000">
                  <a:srgbClr val="0069AA"/>
                </a:gs>
              </a:gsLst>
              <a:lin ang="162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6600"/>
                  </a:gs>
                  <a:gs pos="100000">
                    <a:srgbClr val="EA5D01"/>
                  </a:gs>
                </a:gsLst>
                <a:lin ang="16200000" scaled="0"/>
                <a:tileRect/>
              </a:gradFill>
            </c:spPr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</c:v>
                </c:pt>
                <c:pt idx="1">
                  <c:v>63</c:v>
                </c:pt>
                <c:pt idx="2">
                  <c:v>31</c:v>
                </c:pt>
                <c:pt idx="3">
                  <c:v>25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865984"/>
        <c:axId val="87867776"/>
        <c:axId val="0"/>
      </c:bar3DChart>
      <c:catAx>
        <c:axId val="87865984"/>
        <c:scaling>
          <c:orientation val="minMax"/>
        </c:scaling>
        <c:delete val="1"/>
        <c:axPos val="b"/>
        <c:majorTickMark val="out"/>
        <c:minorTickMark val="none"/>
        <c:tickLblPos val="nextTo"/>
        <c:crossAx val="87867776"/>
        <c:crosses val="autoZero"/>
        <c:auto val="1"/>
        <c:lblAlgn val="ctr"/>
        <c:lblOffset val="100"/>
        <c:noMultiLvlLbl val="0"/>
      </c:catAx>
      <c:valAx>
        <c:axId val="8786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86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25B6A7-D6F0-994C-A825-F54267446F7A}" type="datetime1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D5C9254-194B-6641-BB53-CE4005D0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0FA1B1-3872-9346-B26C-A82B8BC4C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1158875"/>
            <a:ext cx="4962525" cy="3722688"/>
          </a:xfrm>
          <a:ln>
            <a:solidFill>
              <a:schemeClr val="accent1"/>
            </a:solidFill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063" y="5129213"/>
            <a:ext cx="4530725" cy="405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Overview presentation + detailed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Ruckus run was 390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0910-BBBA-964F-B116-B2A954EB0C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reso-template-new 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b="16074"/>
          <a:stretch>
            <a:fillRect/>
          </a:stretch>
        </p:blipFill>
        <p:spPr bwMode="auto">
          <a:xfrm>
            <a:off x="0" y="2914650"/>
            <a:ext cx="9372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uckus_Stckd.pm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908675"/>
            <a:ext cx="12271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43012" y="381000"/>
            <a:ext cx="4167188" cy="2535238"/>
          </a:xfrm>
          <a:effectLst/>
        </p:spPr>
        <p:txBody>
          <a:bodyPr lIns="0" tIns="0" rIns="0" bIns="0" anchor="b"/>
          <a:lstStyle>
            <a:lvl1pPr>
              <a:lnSpc>
                <a:spcPct val="90000"/>
              </a:lnSpc>
              <a:defRPr sz="3200" b="1" smtClean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44600" y="3294063"/>
            <a:ext cx="4241800" cy="1752600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2400" i="1" smtClean="0">
                <a:latin typeface="Palatino"/>
                <a:cs typeface="Palatino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15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uckus_type.png"/>
          <p:cNvPicPr>
            <a:picLocks noChangeAspect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013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3175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Header 32 pt. Arial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287463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4235450" y="65373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defRPr/>
            </a:pPr>
            <a:fld id="{90A21BE5-F4B0-0842-8C1D-E8E4D26B9F4D}" type="slidenum">
              <a:rPr lang="en-US" sz="1000" b="1" smtClean="0"/>
              <a:pPr eaLnBrk="0" hangingPunct="0">
                <a:defRPr/>
              </a:pPr>
              <a:t>‹#›</a:t>
            </a:fld>
            <a:endParaRPr lang="en-US" sz="1000" b="1" smtClean="0"/>
          </a:p>
        </p:txBody>
      </p:sp>
      <p:pic>
        <p:nvPicPr>
          <p:cNvPr id="1030" name="Picture 5" descr="Ruckus_Hrzntl_SBWireless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329363"/>
            <a:ext cx="1409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/>
          <a:ea typeface="+mj-ea"/>
          <a:cs typeface="Arial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D0D0D"/>
          </a:solidFill>
          <a:latin typeface="Arial Black" charset="0"/>
          <a:ea typeface="ＭＳ Ｐゴシック" pitchFamily="-112" charset="-128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pitchFamily="-112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458788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688975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925513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11557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SzPct val="82000"/>
        <a:buFont typeface="Courier New" charset="0"/>
        <a:buChar char="o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16129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6pPr>
      <a:lvl7pPr marL="20701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7pPr>
      <a:lvl8pPr marL="25273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8pPr>
      <a:lvl9pPr marL="2984500" indent="-228600" algn="l" rtl="0" eaLnBrk="0" fontAlgn="base" hangingPunct="0">
        <a:spcBef>
          <a:spcPct val="20000"/>
        </a:spcBef>
        <a:spcAft>
          <a:spcPct val="0"/>
        </a:spcAft>
        <a:buClr>
          <a:srgbClr val="F07800"/>
        </a:buClr>
        <a:buFont typeface="Wingdings" pitchFamily="2" charset="2"/>
        <a:buChar char="§"/>
        <a:defRPr sz="2000">
          <a:solidFill>
            <a:srgbClr val="5F5F5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6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inds-hall.png"/>
          <p:cNvPicPr>
            <a:picLocks noChangeAspect="1"/>
          </p:cNvPicPr>
          <p:nvPr/>
        </p:nvPicPr>
        <p:blipFill>
          <a:blip r:embed="rId3" cstate="email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79506"/>
            <a:ext cx="6366933" cy="3977211"/>
          </a:xfrm>
          <a:prstGeom prst="rect">
            <a:avLst/>
          </a:prstGeom>
        </p:spPr>
      </p:pic>
      <p:sp>
        <p:nvSpPr>
          <p:cNvPr id="7169" name="TextBox 9"/>
          <p:cNvSpPr txBox="1">
            <a:spLocks noChangeArrowheads="1"/>
          </p:cNvSpPr>
          <p:nvPr/>
        </p:nvSpPr>
        <p:spPr bwMode="auto">
          <a:xfrm>
            <a:off x="768350" y="2130425"/>
            <a:ext cx="6601687" cy="9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14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 Black" charset="0"/>
                <a:cs typeface="Arial Black" charset="0"/>
              </a:rPr>
              <a:t>Industry’s First 3-Stream </a:t>
            </a:r>
          </a:p>
          <a:p>
            <a:pPr>
              <a:lnSpc>
                <a:spcPts val="314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 Black" charset="0"/>
                <a:cs typeface="Arial Black" charset="0"/>
              </a:rPr>
              <a:t>802.11n Competitive Testing</a:t>
            </a:r>
            <a:endParaRPr lang="en-US" sz="3200" dirty="0">
              <a:solidFill>
                <a:srgbClr val="000000"/>
              </a:solidFill>
              <a:latin typeface="Arial Black" charset="0"/>
              <a:cs typeface="Arial Black" charset="0"/>
            </a:endParaRPr>
          </a:p>
        </p:txBody>
      </p:sp>
      <p:cxnSp>
        <p:nvCxnSpPr>
          <p:cNvPr id="7170" name="Straight Connector 9"/>
          <p:cNvCxnSpPr>
            <a:cxnSpLocks noChangeShapeType="1"/>
          </p:cNvCxnSpPr>
          <p:nvPr/>
        </p:nvCxnSpPr>
        <p:spPr bwMode="auto">
          <a:xfrm>
            <a:off x="838200" y="3048000"/>
            <a:ext cx="8305800" cy="0"/>
          </a:xfrm>
          <a:prstGeom prst="line">
            <a:avLst/>
          </a:prstGeom>
          <a:noFill/>
          <a:ln w="3175">
            <a:solidFill>
              <a:srgbClr val="F07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299" y="687388"/>
            <a:ext cx="1274076" cy="1204912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48835" y="3199412"/>
            <a:ext cx="7302500" cy="1573602"/>
            <a:chOff x="767885" y="1644650"/>
            <a:chExt cx="7302500" cy="15893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885" y="1994824"/>
              <a:ext cx="1460500" cy="11058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49051"/>
            <a:stretch/>
          </p:blipFill>
          <p:spPr>
            <a:xfrm>
              <a:off x="2549334" y="2045624"/>
              <a:ext cx="964104" cy="11883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8687" y="2223424"/>
              <a:ext cx="838200" cy="838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/>
            <a:srcRect b="14441"/>
            <a:stretch/>
          </p:blipFill>
          <p:spPr>
            <a:xfrm>
              <a:off x="5247538" y="2150935"/>
              <a:ext cx="1048479" cy="8970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8833" y="1849840"/>
              <a:ext cx="1063978" cy="2921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15831" y="1670050"/>
              <a:ext cx="809603" cy="5884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807" y="1798711"/>
              <a:ext cx="975818" cy="4237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1667" y="1644650"/>
              <a:ext cx="1103558" cy="7069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98785" y="2149656"/>
              <a:ext cx="1371600" cy="911968"/>
            </a:xfrm>
            <a:prstGeom prst="rect">
              <a:avLst/>
            </a:prstGeom>
          </p:spPr>
        </p:pic>
      </p:grpSp>
      <p:pic>
        <p:nvPicPr>
          <p:cNvPr id="26" name="Picture 25" descr="Ruckus_Horiz_NoTag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1" y="3307318"/>
            <a:ext cx="984250" cy="401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1333" y="2683933"/>
            <a:ext cx="115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October, 2012</a:t>
            </a:r>
            <a:endParaRPr lang="en-US" sz="1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inds-h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2382439"/>
            <a:ext cx="6366933" cy="39772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6" y="1017600"/>
            <a:ext cx="7073922" cy="1761584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5 locations of varied distances and difficulties</a:t>
            </a:r>
          </a:p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2.4 GHz, 5GHz, simultaneous</a:t>
            </a:r>
          </a:p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Up/down/bi-directional</a:t>
            </a:r>
          </a:p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3 orientations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Test 1: Single AP Single 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36698" y="4284701"/>
            <a:ext cx="368827" cy="32467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439995" y="2955071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547425" y="5270741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9144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710311" y="5010254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458502" y="4442070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11589" y="4626771"/>
            <a:ext cx="184413" cy="1623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6046" y="2940050"/>
            <a:ext cx="184413" cy="18001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4" name="Straight Arrow Connector 13"/>
          <p:cNvCxnSpPr>
            <a:stCxn id="18" idx="1"/>
          </p:cNvCxnSpPr>
          <p:nvPr/>
        </p:nvCxnSpPr>
        <p:spPr bwMode="auto">
          <a:xfrm flipH="1">
            <a:off x="2662046" y="2720016"/>
            <a:ext cx="538542" cy="275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00588" y="2589211"/>
            <a:ext cx="147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58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2660336" y="5484707"/>
            <a:ext cx="6664" cy="4842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498598" y="5934038"/>
            <a:ext cx="116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30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810000" y="5194300"/>
            <a:ext cx="0" cy="571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667564" y="5762588"/>
            <a:ext cx="116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40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6498" y="2839944"/>
            <a:ext cx="116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24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549375" y="3092450"/>
            <a:ext cx="0" cy="13200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524079" y="6238838"/>
            <a:ext cx="1298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105</a:t>
            </a:r>
            <a:r>
              <a:rPr lang="en-US" sz="1100" dirty="0" smtClean="0">
                <a:solidFill>
                  <a:srgbClr val="FF0000"/>
                </a:solidFill>
              </a:rPr>
              <a:t>’ from AP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703796" y="4828867"/>
            <a:ext cx="0" cy="14004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58107" y="2890082"/>
            <a:ext cx="1142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Client locations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74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70604" y="2253792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lnSpc>
                <a:spcPts val="2400"/>
              </a:lnSpc>
            </a:pP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135 </a:t>
            </a:r>
            <a:r>
              <a:rPr lang="en-US" sz="2000" dirty="0">
                <a:solidFill>
                  <a:srgbClr val="FF0000"/>
                </a:solidFill>
              </a:rPr>
              <a:t>(5 * 3 * 3 * 3)</a:t>
            </a:r>
            <a:r>
              <a:rPr lang="en-US" sz="2000" b="1" dirty="0">
                <a:solidFill>
                  <a:srgbClr val="FF0000"/>
                </a:solidFill>
              </a:rPr>
              <a:t> tests for each vendor’s AP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203954" y="2156886"/>
            <a:ext cx="2540000" cy="1187450"/>
          </a:xfrm>
          <a:prstGeom prst="roundRect">
            <a:avLst>
              <a:gd name="adj" fmla="val 8586"/>
            </a:avLst>
          </a:prstGeom>
          <a:noFill/>
          <a:ln w="9525" cap="flat" cmpd="sng" algn="ctr">
            <a:solidFill>
              <a:srgbClr val="FF8E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61200" y="4292601"/>
            <a:ext cx="982661" cy="66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/>
              <a:t>HINDS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HALL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8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17500"/>
            <a:ext cx="8813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Single AP, Single Client Performance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40963" y="2120913"/>
            <a:ext cx="6705600" cy="4681794"/>
            <a:chOff x="1210750" y="1879606"/>
            <a:chExt cx="6705600" cy="4681794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199347824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793814" y="59473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633" y="5735670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3283" y="5388541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4551" y="1988616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372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3117" y="207853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368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47085" y="253153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320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4550" y="3115731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260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4462" y="3825822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192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740400" y="2650064"/>
            <a:ext cx="711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783676" y="1244599"/>
            <a:ext cx="2745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FOR DUAL BAND CLIENTS</a:t>
            </a:r>
          </a:p>
          <a:p>
            <a:r>
              <a:rPr lang="en-US" sz="1800" spc="120" dirty="0" smtClean="0">
                <a:solidFill>
                  <a:srgbClr val="FF6600"/>
                </a:solidFill>
                <a:latin typeface="Arial Black"/>
                <a:cs typeface="Arial Black"/>
              </a:rPr>
              <a:t>SHORT DISTANCE</a:t>
            </a:r>
            <a:endParaRPr lang="en-US" sz="1800" spc="12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6217" y="2696637"/>
            <a:ext cx="191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4, 24’ (7.3M)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4639733" y="112606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8E0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63" y="1058342"/>
            <a:ext cx="3835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Average of three discrete runs (client rotated each time) with two clients (each transmitting and receiving on different bands)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0968" y="2844784"/>
            <a:ext cx="846667" cy="2226735"/>
            <a:chOff x="960968" y="2844784"/>
            <a:chExt cx="846667" cy="2226735"/>
          </a:xfrm>
        </p:grpSpPr>
        <p:pic>
          <p:nvPicPr>
            <p:cNvPr id="22" name="Picture 21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3431099"/>
              <a:ext cx="838200" cy="533400"/>
            </a:xfrm>
            <a:prstGeom prst="rect">
              <a:avLst/>
            </a:prstGeom>
          </p:spPr>
        </p:pic>
        <p:pic>
          <p:nvPicPr>
            <p:cNvPr id="24" name="Picture 23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4080917"/>
              <a:ext cx="838200" cy="533400"/>
            </a:xfrm>
            <a:prstGeom prst="rect">
              <a:avLst/>
            </a:prstGeom>
          </p:spPr>
        </p:pic>
        <p:sp>
          <p:nvSpPr>
            <p:cNvPr id="2" name="Up-Down Arrow 1"/>
            <p:cNvSpPr/>
            <p:nvPr/>
          </p:nvSpPr>
          <p:spPr bwMode="auto">
            <a:xfrm>
              <a:off x="1172634" y="2844784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5" name="Up-Down Arrow 24"/>
            <p:cNvSpPr/>
            <p:nvPr/>
          </p:nvSpPr>
          <p:spPr bwMode="auto">
            <a:xfrm>
              <a:off x="1172634" y="4385717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6503" y="346285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3437" y="4089384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968" y="3031052"/>
              <a:ext cx="84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2.4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6440" y="4555051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5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80184" y="2578096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4" name="Picture 9" descr="client-rotation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4"/>
          <a:stretch/>
        </p:blipFill>
        <p:spPr bwMode="auto">
          <a:xfrm>
            <a:off x="279411" y="1827730"/>
            <a:ext cx="2112088" cy="7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1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 animBg="1"/>
      <p:bldP spid="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317500"/>
            <a:ext cx="8890000" cy="685800"/>
          </a:xfrm>
        </p:spPr>
        <p:txBody>
          <a:bodyPr/>
          <a:lstStyle/>
          <a:p>
            <a:r>
              <a:rPr lang="en-US" dirty="0"/>
              <a:t>Single AP, </a:t>
            </a:r>
            <a:r>
              <a:rPr lang="en-US" dirty="0" smtClean="0"/>
              <a:t>Single </a:t>
            </a:r>
            <a:r>
              <a:rPr lang="en-US" dirty="0"/>
              <a:t>Client Performance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40963" y="2048946"/>
            <a:ext cx="6705600" cy="4681794"/>
            <a:chOff x="1210750" y="1879606"/>
            <a:chExt cx="6705600" cy="4681794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779482753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972550" y="57441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5965" y="5871137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3018" y="203836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275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8993" y="2122995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274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0151" y="3149604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27617" y="353059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159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20" y="4656667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68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>
            <a:off x="5232409" y="2633140"/>
            <a:ext cx="172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63627" y="2675470"/>
            <a:ext cx="201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1 ,58’ (17.7m)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18284" y="2412996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3676" y="1244599"/>
            <a:ext cx="27027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FOR DUAL BAND CLIENTS</a:t>
            </a:r>
          </a:p>
          <a:p>
            <a:r>
              <a:rPr lang="en-US" sz="1800" spc="30" dirty="0" smtClean="0">
                <a:solidFill>
                  <a:srgbClr val="FF6600"/>
                </a:solidFill>
                <a:latin typeface="Arial Black"/>
                <a:cs typeface="Arial Black"/>
              </a:rPr>
              <a:t>MEDIUM DISTANCE</a:t>
            </a:r>
            <a:endParaRPr lang="en-US" sz="1800" spc="3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639733" y="112606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4" name="Picture 9" descr="client-rotation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4"/>
          <a:stretch/>
        </p:blipFill>
        <p:spPr bwMode="auto">
          <a:xfrm>
            <a:off x="266711" y="1421330"/>
            <a:ext cx="2112088" cy="7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960968" y="2844784"/>
            <a:ext cx="846667" cy="2226735"/>
            <a:chOff x="960968" y="2844784"/>
            <a:chExt cx="846667" cy="2226735"/>
          </a:xfrm>
        </p:grpSpPr>
        <p:pic>
          <p:nvPicPr>
            <p:cNvPr id="37" name="Picture 36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3431099"/>
              <a:ext cx="838200" cy="533400"/>
            </a:xfrm>
            <a:prstGeom prst="rect">
              <a:avLst/>
            </a:prstGeom>
          </p:spPr>
        </p:pic>
        <p:pic>
          <p:nvPicPr>
            <p:cNvPr id="38" name="Picture 37" descr="Laptop-Mac [Converted].ep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35" y="4080917"/>
              <a:ext cx="838200" cy="533400"/>
            </a:xfrm>
            <a:prstGeom prst="rect">
              <a:avLst/>
            </a:prstGeom>
          </p:spPr>
        </p:pic>
        <p:sp>
          <p:nvSpPr>
            <p:cNvPr id="39" name="Up-Down Arrow 38"/>
            <p:cNvSpPr/>
            <p:nvPr/>
          </p:nvSpPr>
          <p:spPr bwMode="auto">
            <a:xfrm>
              <a:off x="1172634" y="2844784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" name="Up-Down Arrow 39"/>
            <p:cNvSpPr/>
            <p:nvPr/>
          </p:nvSpPr>
          <p:spPr bwMode="auto">
            <a:xfrm>
              <a:off x="1172634" y="4385717"/>
              <a:ext cx="440270" cy="685802"/>
            </a:xfrm>
            <a:prstGeom prst="upDownArrow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06503" y="346285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3437" y="4089384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0968" y="3031052"/>
              <a:ext cx="84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2.4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6440" y="4555051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5 GHz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199" y="317500"/>
            <a:ext cx="8746067" cy="685800"/>
          </a:xfrm>
        </p:spPr>
        <p:txBody>
          <a:bodyPr/>
          <a:lstStyle/>
          <a:p>
            <a:r>
              <a:rPr lang="en-US" dirty="0"/>
              <a:t>Single AP, </a:t>
            </a:r>
            <a:r>
              <a:rPr lang="en-US" dirty="0" smtClean="0"/>
              <a:t>Single </a:t>
            </a:r>
            <a:r>
              <a:rPr lang="en-US" dirty="0"/>
              <a:t>Client Performance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49430" y="2091281"/>
            <a:ext cx="6705600" cy="4681794"/>
            <a:chOff x="1210750" y="1879606"/>
            <a:chExt cx="6705600" cy="4681794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4021240831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981017" y="57441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5965" y="5871137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5134" y="2051059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228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9250" y="267971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4750" y="326814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142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9150" y="384387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107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35154" y="4826007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44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>
            <a:off x="4673601" y="2683927"/>
            <a:ext cx="28448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176315" y="2696622"/>
            <a:ext cx="1964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 5, 105’ (32m)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3676" y="1244599"/>
            <a:ext cx="2762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FOR DUAL BAND CLIENTS</a:t>
            </a:r>
          </a:p>
          <a:p>
            <a:r>
              <a:rPr lang="en-US" sz="1800" spc="240" dirty="0" smtClean="0">
                <a:solidFill>
                  <a:srgbClr val="FF6600"/>
                </a:solidFill>
                <a:latin typeface="Arial Black"/>
                <a:cs typeface="Arial Black"/>
              </a:rPr>
              <a:t>LONG DISTANCE</a:t>
            </a:r>
            <a:endParaRPr lang="en-US" sz="1800" spc="24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639733" y="112606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8284" y="2412996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7" name="Picture 36" descr="Laptop-Mac [Converted]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5" y="3431099"/>
            <a:ext cx="838200" cy="533400"/>
          </a:xfrm>
          <a:prstGeom prst="rect">
            <a:avLst/>
          </a:prstGeom>
        </p:spPr>
      </p:pic>
      <p:pic>
        <p:nvPicPr>
          <p:cNvPr id="38" name="Picture 37" descr="Laptop-Mac [Converted]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5" y="4080917"/>
            <a:ext cx="838200" cy="533400"/>
          </a:xfrm>
          <a:prstGeom prst="rect">
            <a:avLst/>
          </a:prstGeom>
        </p:spPr>
      </p:pic>
      <p:sp>
        <p:nvSpPr>
          <p:cNvPr id="39" name="Up-Down Arrow 38"/>
          <p:cNvSpPr/>
          <p:nvPr/>
        </p:nvSpPr>
        <p:spPr bwMode="auto">
          <a:xfrm>
            <a:off x="1172634" y="2844784"/>
            <a:ext cx="440270" cy="685802"/>
          </a:xfrm>
          <a:prstGeom prst="upDownArrow">
            <a:avLst/>
          </a:prstGeom>
          <a:solidFill>
            <a:srgbClr val="FF0000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" name="Up-Down Arrow 39"/>
          <p:cNvSpPr/>
          <p:nvPr/>
        </p:nvSpPr>
        <p:spPr bwMode="auto">
          <a:xfrm>
            <a:off x="1172634" y="4385717"/>
            <a:ext cx="440270" cy="685802"/>
          </a:xfrm>
          <a:prstGeom prst="upDownArrow">
            <a:avLst/>
          </a:prstGeom>
          <a:solidFill>
            <a:srgbClr val="FF0000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6503" y="346285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n-US"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23437" y="4089384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0968" y="3031052"/>
            <a:ext cx="84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2.4 GHz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6440" y="4555051"/>
            <a:ext cx="69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5 GHz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2" name="Picture 9" descr="client-rotation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4"/>
          <a:stretch/>
        </p:blipFill>
        <p:spPr bwMode="auto">
          <a:xfrm>
            <a:off x="254011" y="1421330"/>
            <a:ext cx="2112088" cy="7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0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 animBg="1"/>
      <p:bldP spid="36" grpId="0"/>
      <p:bldP spid="39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56" y="1091332"/>
            <a:ext cx="7740843" cy="494116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One AP, three rooms, 30 clients/room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Mixed bands (⅓ on 2.4 GHz |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⅔ on 5 GHz</a:t>
            </a:r>
            <a:r>
              <a:rPr lang="en-US" sz="2000" dirty="0" smtClean="0">
                <a:solidFill>
                  <a:srgbClr val="000000"/>
                </a:solidFill>
              </a:rPr>
              <a:t>) + bi-directionality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All clients associated, even if not being tested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Room 1: 20’ from AP</a:t>
            </a:r>
          </a:p>
          <a:p>
            <a:pPr marL="635000" lvl="1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5715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30 PCs with dongles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Room 2: 45’ from AP</a:t>
            </a:r>
          </a:p>
          <a:p>
            <a:pPr marL="635000" lvl="1" indent="-227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5715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30 MacBook Pros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Room 3: 55’ from 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30 PCs with dongles</a:t>
            </a:r>
          </a:p>
          <a:p>
            <a:pPr marL="457200" indent="-457200">
              <a:lnSpc>
                <a:spcPts val="268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All rooms, 90 clients across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all 3 rooms simultaneously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2: Single AP, Multi-Client</a:t>
            </a:r>
            <a:endParaRPr lang="en-US" dirty="0"/>
          </a:p>
        </p:txBody>
      </p:sp>
      <p:pic>
        <p:nvPicPr>
          <p:cNvPr id="20" name="Picture 19" descr="hinds-h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2270970"/>
            <a:ext cx="5116939" cy="31963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5450004" y="3752400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115432" y="381855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6075111" y="3071787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65947" y="433681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098642" y="5198943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03226" y="3251200"/>
            <a:ext cx="373724" cy="5425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748769" y="3992549"/>
            <a:ext cx="1071131" cy="3826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204470" y="5065594"/>
            <a:ext cx="3171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Center of room</a:t>
            </a:r>
            <a:r>
              <a:rPr lang="en-US" sz="11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30 evenly distributed clients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4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AP, Multi-Client, Room 1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7755" y="1811870"/>
            <a:ext cx="6705600" cy="4681794"/>
            <a:chOff x="1210750" y="1879606"/>
            <a:chExt cx="6705600" cy="4681794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4210865866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09232" y="5684870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6886" y="2307191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206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6181" y="2654334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183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0152" y="2777075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02212" y="355599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128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69009" y="408940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99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5647268" y="2692407"/>
            <a:ext cx="711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827684" y="5794933"/>
            <a:ext cx="73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Aerohive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330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21865" y="2709323"/>
            <a:ext cx="836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20’ (3m)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3676" y="1329269"/>
            <a:ext cx="2762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1 AP, 1 ROOM, 30 CLIENTS</a:t>
            </a:r>
          </a:p>
          <a:p>
            <a:r>
              <a:rPr lang="en-US" sz="1800" spc="140" dirty="0" smtClean="0">
                <a:solidFill>
                  <a:srgbClr val="FF6600"/>
                </a:solidFill>
                <a:latin typeface="Arial Black"/>
                <a:cs typeface="Arial Black"/>
              </a:rPr>
              <a:t>SHORT DISTANCE</a:t>
            </a:r>
            <a:endParaRPr lang="en-US" sz="1800" spc="14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30415" y="2539984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3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AP, </a:t>
            </a:r>
            <a:r>
              <a:rPr lang="en-US" dirty="0" smtClean="0"/>
              <a:t>Multi-Client, Room 2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7755" y="1803403"/>
            <a:ext cx="6705600" cy="4681794"/>
            <a:chOff x="1210750" y="1879606"/>
            <a:chExt cx="6705600" cy="4681794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777167588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717613" y="5871136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0032" y="5667935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6886" y="2103983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143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7248" y="2645866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119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65624" y="3666075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71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3822" y="3793072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71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15" y="5022847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5173133" y="2700864"/>
            <a:ext cx="172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04941" y="2692396"/>
            <a:ext cx="93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45’ (15m)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7349" y="2328309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3676" y="1329269"/>
            <a:ext cx="2756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1 AP, 1 ROOM, 30 CLIENTS</a:t>
            </a:r>
          </a:p>
          <a:p>
            <a:r>
              <a:rPr lang="en-US" sz="1800" spc="30" dirty="0" smtClean="0">
                <a:solidFill>
                  <a:srgbClr val="FF6600"/>
                </a:solidFill>
                <a:latin typeface="Arial Black"/>
                <a:cs typeface="Arial Black"/>
              </a:rPr>
              <a:t>MEDIUM DISTANCE</a:t>
            </a:r>
            <a:endParaRPr lang="en-US" sz="1800" spc="3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5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AP, Multi-Client, Room 3</a:t>
            </a:r>
            <a:endParaRPr lang="en-US" sz="2000" i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29288" y="1811870"/>
            <a:ext cx="6705600" cy="4681794"/>
            <a:chOff x="1210750" y="1879606"/>
            <a:chExt cx="6705600" cy="4681794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234554541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952897" y="5727203"/>
              <a:ext cx="567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6197" y="5871137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000000"/>
                  </a:solidFill>
                </a:rPr>
                <a:t>Aerohive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330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2808" y="6099735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283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1556" y="2053181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91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1547" y="3010762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63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74090" y="4072472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0756" y="4402671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25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8276" y="5401738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4885265" y="2692398"/>
            <a:ext cx="25061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604952" y="2692399"/>
            <a:ext cx="93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6</a:t>
            </a:r>
            <a:r>
              <a:rPr lang="en-US" sz="1400" dirty="0" smtClean="0">
                <a:solidFill>
                  <a:srgbClr val="000000"/>
                </a:solidFill>
              </a:rPr>
              <a:t>0’ (18m)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55816" y="2294441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3676" y="1329269"/>
            <a:ext cx="2756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70" dirty="0" smtClean="0"/>
              <a:t>1 AP, 1 ROOM, 30 CLIENTS</a:t>
            </a:r>
          </a:p>
          <a:p>
            <a:r>
              <a:rPr lang="en-US" sz="1800" spc="250" dirty="0" smtClean="0">
                <a:solidFill>
                  <a:srgbClr val="FF6600"/>
                </a:solidFill>
                <a:latin typeface="Arial Black"/>
                <a:cs typeface="Arial Black"/>
              </a:rPr>
              <a:t>LONG DISTANCE</a:t>
            </a:r>
            <a:endParaRPr lang="en-US" sz="1800" spc="25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8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TCP Performance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29288" y="1811870"/>
            <a:ext cx="6705600" cy="4656393"/>
            <a:chOff x="1210750" y="1879606"/>
            <a:chExt cx="6705600" cy="4656393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085689574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768413" y="58457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3183" y="55409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4631" y="5701803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6676" y="6074334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9415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7617" y="199391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130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3183" y="324700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77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5624" y="3810004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56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617" y="4334936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87541" y="5325536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83676" y="1329269"/>
            <a:ext cx="2685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20" dirty="0" smtClean="0"/>
              <a:t>1 AP, 3 ROOMS, 90 CLIENTS</a:t>
            </a:r>
          </a:p>
          <a:p>
            <a:r>
              <a:rPr lang="en-US" sz="1800" spc="290" dirty="0" smtClean="0">
                <a:solidFill>
                  <a:srgbClr val="FF6600"/>
                </a:solidFill>
                <a:latin typeface="Arial Black"/>
                <a:cs typeface="Arial Black"/>
              </a:rPr>
              <a:t>ALL DISTANCES</a:t>
            </a:r>
            <a:endParaRPr lang="en-US" sz="1800" spc="29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17" y="2226705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1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inds-h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8" y="2088932"/>
            <a:ext cx="5116939" cy="3196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54099"/>
            <a:ext cx="8547100" cy="4982634"/>
          </a:xfrm>
        </p:spPr>
        <p:txBody>
          <a:bodyPr/>
          <a:lstStyle/>
          <a:p>
            <a:r>
              <a:rPr lang="en-US" sz="2400" dirty="0" smtClean="0"/>
              <a:t>6 APs, 4 rooms</a:t>
            </a:r>
          </a:p>
          <a:p>
            <a:pPr>
              <a:spcBef>
                <a:spcPts val="72"/>
              </a:spcBef>
            </a:pPr>
            <a:r>
              <a:rPr lang="en-US" sz="2400" dirty="0" smtClean="0"/>
              <a:t>Each classrooms has an AP, 30 clients</a:t>
            </a:r>
            <a:r>
              <a:rPr lang="en-US" dirty="0" smtClean="0"/>
              <a:t> </a:t>
            </a:r>
            <a:r>
              <a:rPr lang="en-US" sz="1400" dirty="0" smtClean="0"/>
              <a:t>(120 clients total)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Clients: ⅓ </a:t>
            </a:r>
            <a:r>
              <a:rPr lang="en-US" sz="2000" dirty="0"/>
              <a:t>on 2.4 GHz, ⅔ on 5 </a:t>
            </a:r>
            <a:r>
              <a:rPr lang="en-US" sz="2000" dirty="0" smtClean="0"/>
              <a:t>GHz</a:t>
            </a:r>
          </a:p>
          <a:p>
            <a:r>
              <a:rPr lang="en-US" sz="2400" dirty="0" smtClean="0"/>
              <a:t>2 other APs in nearby rooms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Features turned on: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Auto channel selection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Client load balancing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Airtime </a:t>
            </a:r>
            <a:r>
              <a:rPr lang="en-US" sz="1500" dirty="0" smtClean="0"/>
              <a:t>fairness</a:t>
            </a:r>
          </a:p>
          <a:p>
            <a:pPr marL="571500" lvl="1" indent="-341313">
              <a:lnSpc>
                <a:spcPts val="228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Room 1: 30 PCs w/ </a:t>
            </a:r>
            <a:r>
              <a:rPr lang="en-US" sz="1600" dirty="0" err="1" smtClean="0"/>
              <a:t>Netgear</a:t>
            </a:r>
            <a:r>
              <a:rPr lang="en-US" sz="1600" dirty="0" smtClean="0"/>
              <a:t> </a:t>
            </a:r>
            <a:r>
              <a:rPr lang="en-US" sz="1600" dirty="0"/>
              <a:t>dongles</a:t>
            </a:r>
          </a:p>
          <a:p>
            <a:pPr marL="571500" lvl="1" indent="-341313">
              <a:lnSpc>
                <a:spcPts val="2280"/>
              </a:lnSpc>
              <a:buFont typeface="+mj-lt"/>
              <a:buAutoNum type="arabicPeriod"/>
            </a:pPr>
            <a:r>
              <a:rPr lang="en-US" sz="1600" dirty="0" smtClean="0"/>
              <a:t>Room 2: 24 </a:t>
            </a:r>
            <a:r>
              <a:rPr lang="en-US" sz="1600" dirty="0" err="1" smtClean="0"/>
              <a:t>MacBooks</a:t>
            </a:r>
            <a:r>
              <a:rPr lang="en-US" sz="1600" dirty="0" smtClean="0"/>
              <a:t>, 6 Dell laptops</a:t>
            </a:r>
            <a:endParaRPr lang="en-US" sz="1600" dirty="0"/>
          </a:p>
          <a:p>
            <a:pPr marL="571500" lvl="1" indent="-341313">
              <a:lnSpc>
                <a:spcPts val="2280"/>
              </a:lnSpc>
              <a:buFont typeface="+mj-lt"/>
              <a:buAutoNum type="arabicPeriod"/>
            </a:pPr>
            <a:r>
              <a:rPr lang="en-US" sz="1600" dirty="0" smtClean="0"/>
              <a:t>Room 3: 30 </a:t>
            </a:r>
            <a:r>
              <a:rPr lang="en-US" sz="1600" dirty="0"/>
              <a:t>PCs w/ </a:t>
            </a:r>
            <a:r>
              <a:rPr lang="en-US" sz="1600" dirty="0" err="1"/>
              <a:t>Netgear</a:t>
            </a:r>
            <a:r>
              <a:rPr lang="en-US" sz="1600" dirty="0"/>
              <a:t> dongles</a:t>
            </a:r>
          </a:p>
          <a:p>
            <a:pPr marL="571500" lvl="1" indent="-341313">
              <a:lnSpc>
                <a:spcPts val="2280"/>
              </a:lnSpc>
              <a:buFont typeface="+mj-lt"/>
              <a:buAutoNum type="arabicPeriod"/>
            </a:pPr>
            <a:r>
              <a:rPr lang="en-US" sz="1600" dirty="0" smtClean="0"/>
              <a:t>Room 4: 30 </a:t>
            </a:r>
            <a:r>
              <a:rPr lang="en-US" sz="1600" dirty="0"/>
              <a:t>PCs w/ Linksys </a:t>
            </a:r>
            <a:r>
              <a:rPr lang="en-US" sz="1600" dirty="0" smtClean="0"/>
              <a:t>dongles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Test with and without nearby rogue Wi-Fi network </a:t>
            </a:r>
            <a:r>
              <a:rPr lang="en-US" sz="2000" dirty="0" smtClean="0"/>
              <a:t>(interferer)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Two PCs running </a:t>
            </a:r>
            <a:r>
              <a:rPr lang="en-US" sz="1600" dirty="0" err="1" smtClean="0"/>
              <a:t>iPerf</a:t>
            </a:r>
            <a:r>
              <a:rPr lang="en-US" sz="1600" dirty="0"/>
              <a:t> </a:t>
            </a:r>
            <a:r>
              <a:rPr lang="en-US" sz="1600" dirty="0" smtClean="0"/>
              <a:t>for the duration of the testing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025957" y="3391864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037696" y="2794015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766117" y="4462636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666048" y="4825643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1347" y="4764910"/>
            <a:ext cx="1159202" cy="26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Classrooms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38878" y="3945462"/>
            <a:ext cx="196626" cy="201813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024268" y="3050733"/>
            <a:ext cx="196626" cy="2225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758700" y="3397601"/>
            <a:ext cx="238998" cy="222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768954" y="3908087"/>
            <a:ext cx="212744" cy="2225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327261" y="3598225"/>
            <a:ext cx="196626" cy="22256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749133" y="3373962"/>
            <a:ext cx="196626" cy="22028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AP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209630" y="3442948"/>
            <a:ext cx="147477" cy="15178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3716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317500"/>
            <a:ext cx="8957733" cy="685800"/>
          </a:xfrm>
        </p:spPr>
        <p:txBody>
          <a:bodyPr/>
          <a:lstStyle/>
          <a:p>
            <a:r>
              <a:rPr lang="en-US" dirty="0" smtClean="0"/>
              <a:t>Test 3: Multiple APs, Multiple Clients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5587208" y="3085927"/>
            <a:ext cx="223040" cy="222565"/>
          </a:xfrm>
          <a:prstGeom prst="ellipse">
            <a:avLst/>
          </a:prstGeom>
          <a:solidFill>
            <a:schemeClr val="bg2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pitchFamily="34" charset="-128"/>
              </a:rPr>
              <a:t>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8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end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9"/>
          <a:stretch/>
        </p:blipFill>
        <p:spPr>
          <a:xfrm>
            <a:off x="2129966" y="5016500"/>
            <a:ext cx="4369717" cy="1443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6" y="1071032"/>
            <a:ext cx="8555567" cy="4821761"/>
          </a:xfrm>
        </p:spPr>
        <p:txBody>
          <a:bodyPr/>
          <a:lstStyle/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Independent testing performed by Syracuse University </a:t>
            </a:r>
            <a:br>
              <a:rPr lang="en-US" sz="2400" dirty="0" smtClean="0"/>
            </a:br>
            <a:r>
              <a:rPr lang="en-US" sz="2400" dirty="0" smtClean="0"/>
              <a:t>at Syracuse </a:t>
            </a:r>
            <a:r>
              <a:rPr lang="en-US" sz="2400" dirty="0" smtClean="0"/>
              <a:t>University</a:t>
            </a:r>
            <a:endParaRPr lang="en-US" sz="2000" dirty="0" smtClean="0"/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Wide </a:t>
            </a:r>
            <a:r>
              <a:rPr lang="en-US" sz="2400" dirty="0" smtClean="0"/>
              <a:t>variations between vendor claims and actual performance of 3-stream 802.11n APs </a:t>
            </a:r>
            <a:r>
              <a:rPr lang="en-US" sz="1600" dirty="0" smtClean="0"/>
              <a:t>(surprise, surprise)</a:t>
            </a:r>
            <a:endParaRPr lang="en-US" dirty="0" smtClean="0"/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At distance and as environment becomes difficult </a:t>
            </a:r>
            <a:br>
              <a:rPr lang="en-US" sz="2400" dirty="0" smtClean="0"/>
            </a:br>
            <a:r>
              <a:rPr lang="en-US" sz="2000" dirty="0" smtClean="0"/>
              <a:t>(e.g. more clients, interference)</a:t>
            </a:r>
            <a:r>
              <a:rPr lang="en-US" sz="2800" dirty="0" smtClean="0"/>
              <a:t>, </a:t>
            </a:r>
            <a:r>
              <a:rPr lang="en-US" sz="2400" dirty="0" smtClean="0"/>
              <a:t>AP performance degrades</a:t>
            </a:r>
          </a:p>
          <a:p>
            <a:pPr marL="347663" indent="-347663">
              <a:lnSpc>
                <a:spcPts val="266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sz="2400" dirty="0" smtClean="0"/>
              <a:t>Ruckus doesn’t win all tests but delivers overall </a:t>
            </a:r>
            <a:r>
              <a:rPr lang="en-US" sz="2400" b="1" dirty="0" smtClean="0"/>
              <a:t>best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TCP performance and client capacity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Starting at the End </a:t>
            </a:r>
            <a:r>
              <a:rPr lang="en-US" b="0" dirty="0" smtClean="0">
                <a:solidFill>
                  <a:srgbClr val="000000"/>
                </a:solidFill>
              </a:rPr>
              <a:t>(Key Findings)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44742" y="1955809"/>
            <a:ext cx="6705600" cy="4656396"/>
            <a:chOff x="1210750" y="1879606"/>
            <a:chExt cx="6705600" cy="4656396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3675605916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5640480" y="6074337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08252" y="57187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72631" y="5549404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89144" y="5921933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09415" y="5371607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8414" y="196851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562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55448" y="2468070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480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4015" y="3081860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378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1276" y="3598336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324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8395" y="344593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330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3676" y="1329269"/>
            <a:ext cx="2682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360" dirty="0" smtClean="0"/>
              <a:t>6 APs, 120 CLIENTS</a:t>
            </a:r>
          </a:p>
          <a:p>
            <a:r>
              <a:rPr lang="en-US" sz="1800" spc="10" dirty="0" smtClean="0">
                <a:solidFill>
                  <a:srgbClr val="FF6600"/>
                </a:solidFill>
                <a:latin typeface="Arial Black"/>
                <a:cs typeface="Arial Black"/>
              </a:rPr>
              <a:t>NO NEIGHBOR APS</a:t>
            </a:r>
            <a:endParaRPr lang="en-US" sz="1800" spc="1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APs, Multiple Clients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09371" y="2357943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4" y="3004433"/>
            <a:ext cx="282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24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/>
              <a:t>cl</a:t>
            </a:r>
            <a:r>
              <a:rPr lang="en-US" sz="1600" dirty="0" smtClean="0"/>
              <a:t>ients uploading </a:t>
            </a:r>
            <a:br>
              <a:rPr lang="en-US" sz="1600" dirty="0" smtClean="0"/>
            </a:br>
            <a:r>
              <a:rPr lang="en-US" sz="1600" dirty="0" smtClean="0"/>
              <a:t>(8 on 2.4 and 16 on 5GHz)</a:t>
            </a:r>
            <a:endParaRPr lang="en-US" sz="1600" dirty="0"/>
          </a:p>
          <a:p>
            <a:r>
              <a:rPr lang="en-US" b="1" dirty="0" smtClean="0">
                <a:solidFill>
                  <a:srgbClr val="000000"/>
                </a:solidFill>
              </a:rPr>
              <a:t>96</a:t>
            </a:r>
            <a:r>
              <a:rPr lang="en-US" sz="1400" dirty="0" smtClean="0"/>
              <a:t> </a:t>
            </a:r>
            <a:r>
              <a:rPr lang="en-US" sz="1600" dirty="0" smtClean="0"/>
              <a:t>clients downloading</a:t>
            </a:r>
            <a:br>
              <a:rPr lang="en-US" sz="1600" dirty="0" smtClean="0"/>
            </a:br>
            <a:r>
              <a:rPr lang="en-US" sz="1600" dirty="0" smtClean="0"/>
              <a:t>(32 on 2.4 and 64 on 5 GHz)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259755" y="1985432"/>
            <a:ext cx="607145" cy="1113099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3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79643" y="1871139"/>
            <a:ext cx="6705600" cy="4707196"/>
            <a:chOff x="1210750" y="1879606"/>
            <a:chExt cx="6705600" cy="4707196"/>
          </a:xfrm>
        </p:grpSpPr>
        <p:graphicFrame>
          <p:nvGraphicFramePr>
            <p:cNvPr id="24" name="Chart 23"/>
            <p:cNvGraphicFramePr/>
            <p:nvPr>
              <p:extLst>
                <p:ext uri="{D42A27DB-BD31-4B8C-83A1-F6EECF244321}">
                  <p14:modId xmlns:p14="http://schemas.microsoft.com/office/powerpoint/2010/main" val="3346809349"/>
                </p:ext>
              </p:extLst>
            </p:nvPr>
          </p:nvGraphicFramePr>
          <p:xfrm>
            <a:off x="1210750" y="1879606"/>
            <a:ext cx="6705600" cy="447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100481" y="5591741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37049" y="6125137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49031" y="5905003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42479" y="5761068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00948" y="5430876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96079" y="1968512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570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55448" y="2637398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441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4009" y="309033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374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9943" y="3217336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369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1268" y="3564467"/>
              <a:ext cx="6978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324</a:t>
              </a:r>
              <a:endParaRPr lang="en-US" sz="20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3676" y="1329269"/>
            <a:ext cx="267252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600" dirty="0" smtClean="0">
                <a:solidFill>
                  <a:srgbClr val="000000"/>
                </a:solidFill>
              </a:rPr>
              <a:t>BI-DIRECTIONAL</a:t>
            </a:r>
          </a:p>
          <a:p>
            <a:r>
              <a:rPr lang="en-US" sz="2000" spc="60" dirty="0" smtClean="0">
                <a:solidFill>
                  <a:srgbClr val="000000"/>
                </a:solidFill>
              </a:rPr>
              <a:t>TCP THROUGHPUT</a:t>
            </a:r>
          </a:p>
          <a:p>
            <a:r>
              <a:rPr lang="en-US" sz="1400" spc="360" dirty="0" smtClean="0"/>
              <a:t>6 APs, 120 CLIENTS</a:t>
            </a:r>
          </a:p>
          <a:p>
            <a:r>
              <a:rPr lang="en-US" sz="1700" spc="10" dirty="0" smtClean="0">
                <a:solidFill>
                  <a:srgbClr val="FF6600"/>
                </a:solidFill>
                <a:latin typeface="Arial Black"/>
                <a:cs typeface="Arial Black"/>
              </a:rPr>
              <a:t>WITH NEIGHBOR AP</a:t>
            </a:r>
            <a:endParaRPr lang="en-US" sz="1700" spc="10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639733" y="1210732"/>
            <a:ext cx="2887134" cy="1320809"/>
          </a:xfrm>
          <a:prstGeom prst="roundRect">
            <a:avLst>
              <a:gd name="adj" fmla="val 11278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APs, Multiple Clients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06152" y="2243634"/>
            <a:ext cx="623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Mbps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839" y="3741251"/>
            <a:ext cx="2514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ROGUE AP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Dual-band AP with two 2.4GHz laptops associated client transmitting data back and forth broadcasting on same channel (6) and 5 GHz radio broadcasting 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with no clients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 descr="freak-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" y="2432073"/>
            <a:ext cx="1610264" cy="1411816"/>
          </a:xfrm>
          <a:prstGeom prst="rect">
            <a:avLst/>
          </a:prstGeom>
        </p:spPr>
      </p:pic>
      <p:sp>
        <p:nvSpPr>
          <p:cNvPr id="21" name="Freeform 24"/>
          <p:cNvSpPr>
            <a:spLocks/>
          </p:cNvSpPr>
          <p:nvPr/>
        </p:nvSpPr>
        <p:spPr bwMode="auto">
          <a:xfrm>
            <a:off x="630769" y="2001860"/>
            <a:ext cx="1316567" cy="1058862"/>
          </a:xfrm>
          <a:custGeom>
            <a:avLst/>
            <a:gdLst>
              <a:gd name="T0" fmla="*/ 0 w 2009553"/>
              <a:gd name="T1" fmla="*/ 12 h 1940442"/>
              <a:gd name="T2" fmla="*/ 748 w 2009553"/>
              <a:gd name="T3" fmla="*/ 2 h 1940442"/>
              <a:gd name="T4" fmla="*/ 997 w 2009553"/>
              <a:gd name="T5" fmla="*/ 15 h 1940442"/>
              <a:gd name="T6" fmla="*/ 1995 w 2009553"/>
              <a:gd name="T7" fmla="*/ 3 h 1940442"/>
              <a:gd name="T8" fmla="*/ 2741 w 2009553"/>
              <a:gd name="T9" fmla="*/ 17 h 1940442"/>
              <a:gd name="T10" fmla="*/ 4238 w 2009553"/>
              <a:gd name="T11" fmla="*/ 2 h 1940442"/>
              <a:gd name="T12" fmla="*/ 5235 w 2009553"/>
              <a:gd name="T13" fmla="*/ 14 h 1940442"/>
              <a:gd name="T14" fmla="*/ 7229 w 2009553"/>
              <a:gd name="T15" fmla="*/ 3 h 1940442"/>
              <a:gd name="T16" fmla="*/ 7727 w 2009553"/>
              <a:gd name="T17" fmla="*/ 11 h 1940442"/>
              <a:gd name="T18" fmla="*/ 8225 w 2009553"/>
              <a:gd name="T19" fmla="*/ 7 h 1940442"/>
              <a:gd name="T20" fmla="*/ 9471 w 2009553"/>
              <a:gd name="T21" fmla="*/ 17 h 1940442"/>
              <a:gd name="T22" fmla="*/ 11466 w 2009553"/>
              <a:gd name="T23" fmla="*/ 3 h 1940442"/>
              <a:gd name="T24" fmla="*/ 12961 w 2009553"/>
              <a:gd name="T25" fmla="*/ 14 h 1940442"/>
              <a:gd name="T26" fmla="*/ 14706 w 2009553"/>
              <a:gd name="T27" fmla="*/ 5 h 1940442"/>
              <a:gd name="T28" fmla="*/ 15953 w 2009553"/>
              <a:gd name="T29" fmla="*/ 16 h 1940442"/>
              <a:gd name="T30" fmla="*/ 17946 w 2009553"/>
              <a:gd name="T31" fmla="*/ 1 h 1940442"/>
              <a:gd name="T32" fmla="*/ 18445 w 2009553"/>
              <a:gd name="T33" fmla="*/ 11 h 1940442"/>
              <a:gd name="T34" fmla="*/ 19442 w 2009553"/>
              <a:gd name="T35" fmla="*/ 8 h 1940442"/>
              <a:gd name="T36" fmla="*/ 20190 w 2009553"/>
              <a:gd name="T37" fmla="*/ 13 h 1940442"/>
              <a:gd name="T38" fmla="*/ 20937 w 2009553"/>
              <a:gd name="T39" fmla="*/ 8 h 1940442"/>
              <a:gd name="T40" fmla="*/ 21936 w 2009553"/>
              <a:gd name="T41" fmla="*/ 14 h 1940442"/>
              <a:gd name="T42" fmla="*/ 23680 w 2009553"/>
              <a:gd name="T43" fmla="*/ 7 h 1940442"/>
              <a:gd name="T44" fmla="*/ 24427 w 2009553"/>
              <a:gd name="T45" fmla="*/ 17 h 1940442"/>
              <a:gd name="T46" fmla="*/ 25922 w 2009553"/>
              <a:gd name="T47" fmla="*/ 5 h 1940442"/>
              <a:gd name="T48" fmla="*/ 27418 w 2009553"/>
              <a:gd name="T49" fmla="*/ 14 h 1940442"/>
              <a:gd name="T50" fmla="*/ 28914 w 2009553"/>
              <a:gd name="T51" fmla="*/ 7 h 1940442"/>
              <a:gd name="T52" fmla="*/ 29662 w 2009553"/>
              <a:gd name="T53" fmla="*/ 13 h 1940442"/>
              <a:gd name="T54" fmla="*/ 31158 w 2009553"/>
              <a:gd name="T55" fmla="*/ 5 h 1940442"/>
              <a:gd name="T56" fmla="*/ 32653 w 2009553"/>
              <a:gd name="T57" fmla="*/ 19 h 1940442"/>
              <a:gd name="T58" fmla="*/ 33650 w 2009553"/>
              <a:gd name="T59" fmla="*/ 2 h 1940442"/>
              <a:gd name="T60" fmla="*/ 34896 w 2009553"/>
              <a:gd name="T61" fmla="*/ 11 h 1940442"/>
              <a:gd name="T62" fmla="*/ 35394 w 2009553"/>
              <a:gd name="T63" fmla="*/ 1 h 1940442"/>
              <a:gd name="T64" fmla="*/ 37388 w 2009553"/>
              <a:gd name="T65" fmla="*/ 11 h 1940442"/>
              <a:gd name="T66" fmla="*/ 38634 w 2009553"/>
              <a:gd name="T67" fmla="*/ 1 h 1940442"/>
              <a:gd name="T68" fmla="*/ 40379 w 2009553"/>
              <a:gd name="T69" fmla="*/ 13 h 1940442"/>
              <a:gd name="T70" fmla="*/ 41875 w 2009553"/>
              <a:gd name="T71" fmla="*/ 2 h 1940442"/>
              <a:gd name="T72" fmla="*/ 43620 w 2009553"/>
              <a:gd name="T73" fmla="*/ 15 h 1940442"/>
              <a:gd name="T74" fmla="*/ 45365 w 2009553"/>
              <a:gd name="T75" fmla="*/ 5 h 1940442"/>
              <a:gd name="T76" fmla="*/ 47110 w 2009553"/>
              <a:gd name="T77" fmla="*/ 12 h 19404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09553"/>
              <a:gd name="T118" fmla="*/ 0 h 1940442"/>
              <a:gd name="T119" fmla="*/ 2009553 w 2009553"/>
              <a:gd name="T120" fmla="*/ 1940442 h 194044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09553" h="1940442">
                <a:moveTo>
                  <a:pt x="0" y="1219200"/>
                </a:moveTo>
                <a:cubicBezTo>
                  <a:pt x="12405" y="703521"/>
                  <a:pt x="24810" y="187842"/>
                  <a:pt x="31898" y="241005"/>
                </a:cubicBezTo>
                <a:cubicBezTo>
                  <a:pt x="38986" y="294168"/>
                  <a:pt x="33670" y="1531089"/>
                  <a:pt x="42530" y="1538177"/>
                </a:cubicBezTo>
                <a:cubicBezTo>
                  <a:pt x="51390" y="1545265"/>
                  <a:pt x="72655" y="255182"/>
                  <a:pt x="85060" y="283535"/>
                </a:cubicBezTo>
                <a:cubicBezTo>
                  <a:pt x="97465" y="311888"/>
                  <a:pt x="101009" y="1715386"/>
                  <a:pt x="116958" y="1708298"/>
                </a:cubicBezTo>
                <a:cubicBezTo>
                  <a:pt x="132907" y="1701210"/>
                  <a:pt x="163032" y="297712"/>
                  <a:pt x="180753" y="241005"/>
                </a:cubicBezTo>
                <a:cubicBezTo>
                  <a:pt x="198474" y="184298"/>
                  <a:pt x="202019" y="1362740"/>
                  <a:pt x="223284" y="1368056"/>
                </a:cubicBezTo>
                <a:cubicBezTo>
                  <a:pt x="244549" y="1373372"/>
                  <a:pt x="290623" y="315433"/>
                  <a:pt x="308344" y="272903"/>
                </a:cubicBezTo>
                <a:cubicBezTo>
                  <a:pt x="326065" y="230373"/>
                  <a:pt x="322521" y="1040219"/>
                  <a:pt x="329609" y="1112875"/>
                </a:cubicBezTo>
                <a:cubicBezTo>
                  <a:pt x="336697" y="1185531"/>
                  <a:pt x="338469" y="602513"/>
                  <a:pt x="350874" y="708838"/>
                </a:cubicBezTo>
                <a:cubicBezTo>
                  <a:pt x="363279" y="815163"/>
                  <a:pt x="381000" y="1823484"/>
                  <a:pt x="404037" y="1750828"/>
                </a:cubicBezTo>
                <a:cubicBezTo>
                  <a:pt x="427074" y="1678172"/>
                  <a:pt x="464289" y="336698"/>
                  <a:pt x="489098" y="272903"/>
                </a:cubicBezTo>
                <a:cubicBezTo>
                  <a:pt x="513907" y="209108"/>
                  <a:pt x="529856" y="1329070"/>
                  <a:pt x="552893" y="1368056"/>
                </a:cubicBezTo>
                <a:cubicBezTo>
                  <a:pt x="575930" y="1407042"/>
                  <a:pt x="606056" y="473149"/>
                  <a:pt x="627321" y="506819"/>
                </a:cubicBezTo>
                <a:cubicBezTo>
                  <a:pt x="648586" y="540489"/>
                  <a:pt x="657447" y="1642731"/>
                  <a:pt x="680484" y="1570075"/>
                </a:cubicBezTo>
                <a:cubicBezTo>
                  <a:pt x="703521" y="1497419"/>
                  <a:pt x="747823" y="141768"/>
                  <a:pt x="765544" y="70884"/>
                </a:cubicBezTo>
                <a:cubicBezTo>
                  <a:pt x="783265" y="0"/>
                  <a:pt x="776176" y="1015409"/>
                  <a:pt x="786809" y="1144772"/>
                </a:cubicBezTo>
                <a:cubicBezTo>
                  <a:pt x="797442" y="1274135"/>
                  <a:pt x="816934" y="824024"/>
                  <a:pt x="829339" y="847061"/>
                </a:cubicBezTo>
                <a:cubicBezTo>
                  <a:pt x="841744" y="870098"/>
                  <a:pt x="850604" y="1302489"/>
                  <a:pt x="861237" y="1282996"/>
                </a:cubicBezTo>
                <a:cubicBezTo>
                  <a:pt x="871870" y="1263503"/>
                  <a:pt x="880730" y="712382"/>
                  <a:pt x="893135" y="730103"/>
                </a:cubicBezTo>
                <a:cubicBezTo>
                  <a:pt x="905540" y="747824"/>
                  <a:pt x="916172" y="1399954"/>
                  <a:pt x="935665" y="1389321"/>
                </a:cubicBezTo>
                <a:cubicBezTo>
                  <a:pt x="955158" y="1378688"/>
                  <a:pt x="992372" y="614916"/>
                  <a:pt x="1010093" y="666307"/>
                </a:cubicBezTo>
                <a:cubicBezTo>
                  <a:pt x="1027814" y="717698"/>
                  <a:pt x="1026042" y="1717158"/>
                  <a:pt x="1041991" y="1697665"/>
                </a:cubicBezTo>
                <a:cubicBezTo>
                  <a:pt x="1057940" y="1678172"/>
                  <a:pt x="1084521" y="600740"/>
                  <a:pt x="1105786" y="549349"/>
                </a:cubicBezTo>
                <a:cubicBezTo>
                  <a:pt x="1127051" y="497958"/>
                  <a:pt x="1148316" y="1368056"/>
                  <a:pt x="1169581" y="1389321"/>
                </a:cubicBezTo>
                <a:cubicBezTo>
                  <a:pt x="1190846" y="1410586"/>
                  <a:pt x="1217428" y="691117"/>
                  <a:pt x="1233377" y="676940"/>
                </a:cubicBezTo>
                <a:cubicBezTo>
                  <a:pt x="1249326" y="662763"/>
                  <a:pt x="1249325" y="1325526"/>
                  <a:pt x="1265274" y="1304261"/>
                </a:cubicBezTo>
                <a:cubicBezTo>
                  <a:pt x="1281223" y="1282996"/>
                  <a:pt x="1307805" y="453656"/>
                  <a:pt x="1329070" y="549349"/>
                </a:cubicBezTo>
                <a:cubicBezTo>
                  <a:pt x="1350335" y="645042"/>
                  <a:pt x="1375144" y="1940442"/>
                  <a:pt x="1392865" y="1878419"/>
                </a:cubicBezTo>
                <a:cubicBezTo>
                  <a:pt x="1410586" y="1816396"/>
                  <a:pt x="1419446" y="303028"/>
                  <a:pt x="1435395" y="177210"/>
                </a:cubicBezTo>
                <a:cubicBezTo>
                  <a:pt x="1451344" y="51392"/>
                  <a:pt x="1476153" y="1150088"/>
                  <a:pt x="1488558" y="1123507"/>
                </a:cubicBezTo>
                <a:cubicBezTo>
                  <a:pt x="1500963" y="1096926"/>
                  <a:pt x="1492102" y="14177"/>
                  <a:pt x="1509823" y="17721"/>
                </a:cubicBezTo>
                <a:cubicBezTo>
                  <a:pt x="1527544" y="21265"/>
                  <a:pt x="1571847" y="1128823"/>
                  <a:pt x="1594884" y="1144772"/>
                </a:cubicBezTo>
                <a:cubicBezTo>
                  <a:pt x="1617921" y="1160721"/>
                  <a:pt x="1626781" y="93921"/>
                  <a:pt x="1648046" y="113414"/>
                </a:cubicBezTo>
                <a:cubicBezTo>
                  <a:pt x="1669311" y="132907"/>
                  <a:pt x="1699437" y="1247554"/>
                  <a:pt x="1722474" y="1261731"/>
                </a:cubicBezTo>
                <a:cubicBezTo>
                  <a:pt x="1745511" y="1275908"/>
                  <a:pt x="1763233" y="152401"/>
                  <a:pt x="1786270" y="198475"/>
                </a:cubicBezTo>
                <a:cubicBezTo>
                  <a:pt x="1809307" y="244549"/>
                  <a:pt x="1835889" y="1485014"/>
                  <a:pt x="1860698" y="1538177"/>
                </a:cubicBezTo>
                <a:cubicBezTo>
                  <a:pt x="1885507" y="1591340"/>
                  <a:pt x="1910316" y="577702"/>
                  <a:pt x="1935125" y="517451"/>
                </a:cubicBezTo>
                <a:cubicBezTo>
                  <a:pt x="1959934" y="457200"/>
                  <a:pt x="1984743" y="816935"/>
                  <a:pt x="2009553" y="117667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Down Arrow 35"/>
          <p:cNvSpPr/>
          <p:nvPr/>
        </p:nvSpPr>
        <p:spPr bwMode="auto">
          <a:xfrm>
            <a:off x="1043855" y="948400"/>
            <a:ext cx="607145" cy="1113099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3000">
                <a:srgbClr val="FFFFFF">
                  <a:alpha val="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233" y="977896"/>
            <a:ext cx="8407400" cy="5245100"/>
          </a:xfrm>
        </p:spPr>
        <p:txBody>
          <a:bodyPr/>
          <a:lstStyle/>
          <a:p>
            <a:pPr marL="287338" indent="-287338"/>
            <a:r>
              <a:rPr lang="en-US" sz="2800" dirty="0" smtClean="0"/>
              <a:t>Three-stream 802.11n won’t deliver </a:t>
            </a:r>
            <a:br>
              <a:rPr lang="en-US" sz="2800" dirty="0" smtClean="0"/>
            </a:br>
            <a:r>
              <a:rPr lang="en-US" sz="2800" dirty="0" smtClean="0"/>
              <a:t>what vendors promise</a:t>
            </a:r>
          </a:p>
          <a:p>
            <a:pPr marL="287338" indent="-287338"/>
            <a:r>
              <a:rPr lang="en-US" sz="2800" dirty="0" smtClean="0"/>
              <a:t>Rigorous </a:t>
            </a:r>
            <a:r>
              <a:rPr lang="en-US" dirty="0" smtClean="0"/>
              <a:t>testing methodology is essential</a:t>
            </a:r>
            <a:endParaRPr lang="en-US" sz="2800" dirty="0" smtClean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Single AP----client testing doesn’t give full picture</a:t>
            </a:r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Multi-AP-----multi client tests reflect more real world</a:t>
            </a:r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Hundreds of tests required to determine the truth</a:t>
            </a:r>
            <a:endParaRPr lang="en-US" sz="2200" dirty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Designing repeatable tests is essential</a:t>
            </a:r>
            <a:endParaRPr lang="en-US" sz="2200" dirty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Ensuring all SSIDs are the same across vendors</a:t>
            </a:r>
            <a:endParaRPr lang="en-US" sz="2200" dirty="0"/>
          </a:p>
          <a:p>
            <a:pPr marL="636588" lvl="1">
              <a:lnSpc>
                <a:spcPts val="2660"/>
              </a:lnSpc>
              <a:spcBef>
                <a:spcPts val="300"/>
              </a:spcBef>
            </a:pPr>
            <a:r>
              <a:rPr lang="en-US" sz="2200" dirty="0" smtClean="0"/>
              <a:t>Getting PC clients associated</a:t>
            </a:r>
          </a:p>
          <a:p>
            <a:pPr marL="287338" indent="-287338">
              <a:spcBef>
                <a:spcPts val="1200"/>
              </a:spcBef>
            </a:pPr>
            <a:r>
              <a:rPr lang="en-US" sz="2800" dirty="0" smtClean="0"/>
              <a:t>(Dis)advantages of cloud controller</a:t>
            </a:r>
          </a:p>
          <a:p>
            <a:pPr marL="287338" indent="-287338">
              <a:spcBef>
                <a:spcPts val="1200"/>
              </a:spcBef>
            </a:pPr>
            <a:r>
              <a:rPr lang="en-US" sz="2800" dirty="0" smtClean="0"/>
              <a:t>The ZF 7982 is a fancy piece of kit</a:t>
            </a:r>
          </a:p>
          <a:p>
            <a:pPr marL="749300" lvl="1" indent="-227013">
              <a:spcBef>
                <a:spcPts val="0"/>
              </a:spcBef>
            </a:pPr>
            <a:r>
              <a:rPr lang="en-US" dirty="0" smtClean="0"/>
              <a:t>Consistently </a:t>
            </a:r>
            <a:r>
              <a:rPr lang="en-US" i="1" dirty="0" smtClean="0"/>
              <a:t>very</a:t>
            </a:r>
            <a:r>
              <a:rPr lang="en-US" dirty="0" smtClean="0"/>
              <a:t> consistent and high performing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8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Syracuse Test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22402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yracuse-guy-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591050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7" descr="Syracuse-guy-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15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9" name="Picture 8" descr="Syracuse-guy-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Syracuse-guy-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64" y="4591050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1" name="Picture 10" descr="Syracuse-guy-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15" y="4591050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Syracuse-guy-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3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Syracuse-guy-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3" y="2819408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4" name="Picture 13" descr="Syracuse-guy-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1011767"/>
            <a:ext cx="1555750" cy="155575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 descr="Syracuse-guy-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83" y="4591051"/>
            <a:ext cx="1537990" cy="1537990"/>
          </a:xfrm>
          <a:prstGeom prst="rect">
            <a:avLst/>
          </a:prstGeom>
          <a:ln w="28575" cmpd="sng">
            <a:solidFill>
              <a:srgbClr val="F78A00"/>
            </a:solidFill>
          </a:ln>
          <a:effectLst>
            <a:innerShdw blurRad="76200" dist="889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22402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42898" y="901690"/>
            <a:ext cx="8153400" cy="5655740"/>
          </a:xfrm>
        </p:spPr>
        <p:txBody>
          <a:bodyPr/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en-US" sz="2400" b="1" dirty="0"/>
              <a:t>Goal: </a:t>
            </a:r>
            <a:r>
              <a:rPr lang="en-US" sz="2400" dirty="0"/>
              <a:t>Determine real-world 3-stream AP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performance via </a:t>
            </a:r>
            <a:r>
              <a:rPr lang="en-US" sz="2400" dirty="0"/>
              <a:t>i</a:t>
            </a:r>
            <a:r>
              <a:rPr lang="en-US" sz="2400" dirty="0" smtClean="0"/>
              <a:t>ndependent testing at Syracuse</a:t>
            </a:r>
            <a:endParaRPr lang="en-US" sz="2400" dirty="0"/>
          </a:p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Industry’s first competitive testing of three-stream capable 802.11n enterprise APs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Three tests performed:</a:t>
            </a:r>
          </a:p>
          <a:p>
            <a:pPr marL="515938" lvl="1" indent="-285750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Single AP, single client</a:t>
            </a:r>
          </a:p>
          <a:p>
            <a:pPr marL="515938" lvl="1" indent="-285750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Single AP, multiple clients</a:t>
            </a:r>
          </a:p>
          <a:p>
            <a:pPr marL="515938" lvl="1" indent="-285750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Multiple APs multiple clients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2" name="Picture 21" descr="Ruckus_Horiz_NoTa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1" y="2881868"/>
            <a:ext cx="984250" cy="401082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Overview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74235" y="2723779"/>
            <a:ext cx="7302500" cy="1806895"/>
            <a:chOff x="767885" y="1681093"/>
            <a:chExt cx="7302500" cy="1806895"/>
          </a:xfrm>
        </p:grpSpPr>
        <p:sp>
          <p:nvSpPr>
            <p:cNvPr id="9" name="TextBox 8"/>
            <p:cNvSpPr txBox="1"/>
            <p:nvPr/>
          </p:nvSpPr>
          <p:spPr>
            <a:xfrm>
              <a:off x="1136185" y="3026323"/>
              <a:ext cx="73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Aerohive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330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0185" y="3026323"/>
              <a:ext cx="60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Aruba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135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6200" y="3026323"/>
              <a:ext cx="56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Cisco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3602i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7984" y="3026323"/>
              <a:ext cx="64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Meraki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24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4573" y="3026323"/>
              <a:ext cx="697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Ruckus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7982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7885" y="1681093"/>
              <a:ext cx="7302500" cy="1573602"/>
              <a:chOff x="767885" y="1644650"/>
              <a:chExt cx="7302500" cy="158933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885" y="1994824"/>
                <a:ext cx="1460500" cy="110580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49051"/>
              <a:stretch/>
            </p:blipFill>
            <p:spPr>
              <a:xfrm>
                <a:off x="2549334" y="2045624"/>
                <a:ext cx="964104" cy="11883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7887" y="2223424"/>
                <a:ext cx="838200" cy="838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/>
              <a:srcRect b="14441"/>
              <a:stretch/>
            </p:blipFill>
            <p:spPr>
              <a:xfrm>
                <a:off x="5247538" y="2150935"/>
                <a:ext cx="1048479" cy="89706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8833" y="1862667"/>
                <a:ext cx="1063978" cy="2921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15831" y="1670050"/>
                <a:ext cx="809603" cy="58843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807" y="1798711"/>
                <a:ext cx="975818" cy="42378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91667" y="1644650"/>
                <a:ext cx="1103558" cy="70696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8785" y="2149656"/>
                <a:ext cx="1371600" cy="911968"/>
              </a:xfrm>
              <a:prstGeom prst="rect">
                <a:avLst/>
              </a:prstGeom>
            </p:spPr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Overall Vendor Performances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28889446"/>
              </p:ext>
            </p:extLst>
          </p:nvPr>
        </p:nvGraphicFramePr>
        <p:xfrm>
          <a:off x="1885609" y="2247900"/>
          <a:ext cx="5442291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3326" y="5435600"/>
            <a:ext cx="5601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Percentage of Vendor Test Wins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(87 tests)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3" y="3481507"/>
            <a:ext cx="1063978" cy="28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731" y="2604998"/>
            <a:ext cx="910169" cy="654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36" y="1741785"/>
            <a:ext cx="975818" cy="41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633" y="1413563"/>
            <a:ext cx="944033" cy="59878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H="1">
            <a:off x="4370916" y="1930400"/>
            <a:ext cx="10584" cy="8001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810000" y="2199524"/>
            <a:ext cx="2116" cy="511926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854200" y="3585326"/>
            <a:ext cx="6985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87400" y="787400"/>
            <a:ext cx="5553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Palatino"/>
                <a:cs typeface="Palatino"/>
              </a:rPr>
              <a:t>Industry’s First 3x3:3 802.11n Competitive Testing</a:t>
            </a:r>
            <a:endParaRPr lang="en-US" sz="2000" i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6200" y="3361266"/>
            <a:ext cx="91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66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6200" y="3327400"/>
            <a:ext cx="77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14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4200" y="2781300"/>
            <a:ext cx="77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917700" y="3022600"/>
            <a:ext cx="11176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814233" y="2226733"/>
            <a:ext cx="0" cy="3937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175000" y="2070100"/>
            <a:ext cx="57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57700" y="1790700"/>
            <a:ext cx="57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6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6" name="Picture 45" descr="Ruckus_Horiz_NoT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378200"/>
            <a:ext cx="1620613" cy="6604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>
            <a:off x="6159500" y="3721100"/>
            <a:ext cx="1003300" cy="11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2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Overall Vendor Performances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4846155"/>
              </p:ext>
            </p:extLst>
          </p:nvPr>
        </p:nvGraphicFramePr>
        <p:xfrm>
          <a:off x="501309" y="2222500"/>
          <a:ext cx="3384891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858" y="4254500"/>
            <a:ext cx="3140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Multi-Client Tests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(12 tests)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3" y="1513007"/>
            <a:ext cx="1063978" cy="28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0931" y="5487898"/>
            <a:ext cx="770469" cy="554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36" y="5526385"/>
            <a:ext cx="881692" cy="379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033" y="5477563"/>
            <a:ext cx="944033" cy="5987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4994" y="804334"/>
            <a:ext cx="5553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Palatino"/>
                <a:cs typeface="Palatino"/>
              </a:rPr>
              <a:t>Industry’s First 3x3:3 802.11n Competitive Testing</a:t>
            </a:r>
            <a:endParaRPr lang="en-US" sz="2000" i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7900" y="3018366"/>
            <a:ext cx="914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83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7800" y="2476500"/>
            <a:ext cx="77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17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6" name="Picture 45" descr="Ruckus_Horiz_NoT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282700"/>
            <a:ext cx="1620613" cy="6604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 flipV="1">
            <a:off x="2743200" y="2019300"/>
            <a:ext cx="0" cy="1041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422400" y="2057400"/>
            <a:ext cx="0" cy="66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698500" y="5295900"/>
            <a:ext cx="3009900" cy="889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19300" y="5105400"/>
            <a:ext cx="572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712117752"/>
              </p:ext>
            </p:extLst>
          </p:nvPr>
        </p:nvGraphicFramePr>
        <p:xfrm>
          <a:off x="4572000" y="2222500"/>
          <a:ext cx="3632200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62395" y="4254500"/>
            <a:ext cx="2610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Multi-AP Tests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(30 tests)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5691307"/>
            <a:ext cx="927100" cy="2520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122" y="1373098"/>
            <a:ext cx="976668" cy="65497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318591" y="3018366"/>
            <a:ext cx="981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58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2891" y="2819400"/>
            <a:ext cx="83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V="1">
            <a:off x="6813891" y="2044700"/>
            <a:ext cx="0" cy="952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5061291" y="2070100"/>
            <a:ext cx="0" cy="97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oval" w="lg" len="lg"/>
            <a:tailEnd type="none" w="lg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536" y="5526385"/>
            <a:ext cx="881692" cy="3791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333" y="5464863"/>
            <a:ext cx="944033" cy="598783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 bwMode="auto">
          <a:xfrm>
            <a:off x="4800600" y="5295900"/>
            <a:ext cx="3009900" cy="889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21400" y="5105400"/>
            <a:ext cx="572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89600" y="2070100"/>
            <a:ext cx="6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%</a:t>
            </a:r>
            <a:endParaRPr lang="en-US" sz="16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4279900" y="1231900"/>
            <a:ext cx="0" cy="533400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chemeClr val="bg2">
                    <a:alpha val="24000"/>
                  </a:schemeClr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 descr="Ruckus_Horiz_NoTa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82700"/>
            <a:ext cx="1620613" cy="660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4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05708"/>
            <a:ext cx="8153400" cy="4724400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What is it?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Testing in an environment that closely resembles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actual</a:t>
            </a:r>
            <a:r>
              <a:rPr lang="en-US" sz="2000" dirty="0" smtClean="0">
                <a:solidFill>
                  <a:srgbClr val="000000"/>
                </a:solidFill>
              </a:rPr>
              <a:t> customer deployment and environment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ocus on most deployments are capacity-based, not coverage</a:t>
            </a:r>
          </a:p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Why do it?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One client/one AP does not guarantee a successful, multi-client </a:t>
            </a:r>
            <a:r>
              <a:rPr lang="en-US" sz="2000" dirty="0" smtClean="0">
                <a:solidFill>
                  <a:srgbClr val="000000"/>
                </a:solidFill>
              </a:rPr>
              <a:t>deployment</a:t>
            </a:r>
          </a:p>
          <a:p>
            <a:pPr>
              <a:lnSpc>
                <a:spcPts val="258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Vendor claims ≠ actual throughput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000000"/>
                </a:solidFill>
              </a:rPr>
              <a:t>Goals</a:t>
            </a:r>
          </a:p>
          <a:p>
            <a:pPr>
              <a:lnSpc>
                <a:spcPts val="2580"/>
              </a:lnSpc>
              <a:spcAft>
                <a:spcPts val="400"/>
              </a:spcAft>
            </a:pPr>
            <a:r>
              <a:rPr lang="en-US" sz="2000" dirty="0">
                <a:solidFill>
                  <a:srgbClr val="000000"/>
                </a:solidFill>
              </a:rPr>
              <a:t>Show real, meaningful, achievable performance</a:t>
            </a:r>
          </a:p>
          <a:p>
            <a:pPr marL="230188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8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Cross-Test Constants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0305" y="1146184"/>
            <a:ext cx="8153400" cy="4831292"/>
          </a:xfrm>
        </p:spPr>
        <p:txBody>
          <a:bodyPr/>
          <a:lstStyle/>
          <a:p>
            <a:pPr>
              <a:lnSpc>
                <a:spcPts val="256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smtClean="0"/>
              <a:t>Very </a:t>
            </a:r>
            <a:r>
              <a:rPr lang="en-US" sz="2400" dirty="0"/>
              <a:t>clean RF environment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(tests performed at night)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>
              <a:lnSpc>
                <a:spcPts val="258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3-stream MacBook Pros and NETGEAR USBs dongles</a:t>
            </a:r>
          </a:p>
          <a:p>
            <a:pPr>
              <a:lnSpc>
                <a:spcPts val="288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dirty="0" err="1" smtClean="0"/>
              <a:t>IxChariot</a:t>
            </a:r>
            <a:r>
              <a:rPr lang="en-US" sz="2400" dirty="0"/>
              <a:t>: </a:t>
            </a:r>
            <a:r>
              <a:rPr lang="en-US" sz="2000" dirty="0" err="1"/>
              <a:t>Throughput.scr</a:t>
            </a:r>
            <a:endParaRPr lang="en-US" sz="2000" dirty="0"/>
          </a:p>
          <a:p>
            <a:pPr marL="398463" lvl="2" indent="-166688">
              <a:lnSpc>
                <a:spcPts val="1540"/>
              </a:lnSpc>
              <a:spcAft>
                <a:spcPts val="200"/>
              </a:spcAft>
            </a:pPr>
            <a:r>
              <a:rPr lang="en-US" sz="1800" dirty="0"/>
              <a:t>1MB file transfer for 2 minutes</a:t>
            </a:r>
          </a:p>
          <a:p>
            <a:pPr marL="398463" lvl="2" indent="-166688">
              <a:lnSpc>
                <a:spcPts val="1540"/>
              </a:lnSpc>
              <a:spcAft>
                <a:spcPts val="200"/>
              </a:spcAft>
            </a:pPr>
            <a:r>
              <a:rPr lang="en-US" sz="1800" dirty="0"/>
              <a:t>High Performance Throughput script for single AP tests</a:t>
            </a:r>
          </a:p>
          <a:p>
            <a:pPr marL="515938" lvl="2" indent="-166688">
              <a:lnSpc>
                <a:spcPts val="174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200" dirty="0"/>
              <a:t>10MB file transfer for 2 </a:t>
            </a:r>
            <a:r>
              <a:rPr lang="en-US" sz="1200" dirty="0" smtClean="0"/>
              <a:t>minutes</a:t>
            </a:r>
          </a:p>
          <a:p>
            <a:pPr>
              <a:lnSpc>
                <a:spcPts val="288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400" dirty="0" smtClean="0"/>
              <a:t>20MHz </a:t>
            </a:r>
            <a:r>
              <a:rPr lang="en-US" sz="2400" dirty="0"/>
              <a:t>channel width for 2.4GHz, 40MHz for </a:t>
            </a:r>
            <a:r>
              <a:rPr lang="en-US" sz="2400" dirty="0" smtClean="0"/>
              <a:t>5GHz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AP channel selection</a:t>
            </a:r>
          </a:p>
          <a:p>
            <a:pPr lvl="1">
              <a:lnSpc>
                <a:spcPts val="1960"/>
              </a:lnSpc>
            </a:pPr>
            <a:r>
              <a:rPr lang="en-US" sz="1800" dirty="0"/>
              <a:t>Single AP: </a:t>
            </a:r>
            <a:r>
              <a:rPr lang="en-US" sz="1800" dirty="0" err="1"/>
              <a:t>ch.</a:t>
            </a:r>
            <a:r>
              <a:rPr lang="en-US" sz="1800" dirty="0"/>
              <a:t> 1 (2.4 GHz), </a:t>
            </a:r>
            <a:r>
              <a:rPr lang="en-US" sz="1800" dirty="0" err="1"/>
              <a:t>ch</a:t>
            </a:r>
            <a:r>
              <a:rPr lang="en-US" sz="1800" dirty="0"/>
              <a:t> 36 (5 GHz) </a:t>
            </a:r>
          </a:p>
          <a:p>
            <a:pPr lvl="1">
              <a:lnSpc>
                <a:spcPts val="1960"/>
              </a:lnSpc>
            </a:pPr>
            <a:r>
              <a:rPr lang="en-US" sz="1800" dirty="0"/>
              <a:t>Multi AP: automated channel selection, then set </a:t>
            </a:r>
            <a:r>
              <a:rPr lang="en-US" sz="1800" dirty="0" smtClean="0"/>
              <a:t>manually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“Winner” determined by aggregate TCP throughput</a:t>
            </a:r>
          </a:p>
          <a:p>
            <a:pPr>
              <a:lnSpc>
                <a:spcPts val="2580"/>
              </a:lnSpc>
              <a:spcBef>
                <a:spcPts val="400"/>
              </a:spcBef>
              <a:spcAft>
                <a:spcPts val="600"/>
              </a:spcAft>
            </a:pP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62" y="223458"/>
            <a:ext cx="2616875" cy="1471992"/>
          </a:xfrm>
          <a:prstGeom prst="rect">
            <a:avLst/>
          </a:prstGeom>
          <a:solidFill>
            <a:srgbClr val="FFFFFF">
              <a:shade val="85000"/>
            </a:srgbClr>
          </a:solidFill>
          <a:ln w="857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3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27" y="309037"/>
            <a:ext cx="4334941" cy="685800"/>
          </a:xfrm>
        </p:spPr>
        <p:txBody>
          <a:bodyPr/>
          <a:lstStyle/>
          <a:p>
            <a:r>
              <a:rPr lang="en-US" dirty="0" smtClean="0"/>
              <a:t> Hinds Hall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43" y="300567"/>
            <a:ext cx="2437609" cy="1525943"/>
          </a:xfrm>
          <a:prstGeom prst="rect">
            <a:avLst/>
          </a:prstGeom>
          <a:solidFill>
            <a:srgbClr val="FFFFFF">
              <a:shade val="85000"/>
            </a:srgbClr>
          </a:solidFill>
          <a:ln w="1111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yracuse-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89000"/>
            <a:ext cx="4236203" cy="2082800"/>
          </a:xfrm>
          <a:prstGeom prst="rect">
            <a:avLst/>
          </a:prstGeom>
        </p:spPr>
      </p:pic>
      <p:pic>
        <p:nvPicPr>
          <p:cNvPr id="6" name="Picture 5" descr="Syracuse-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108200"/>
            <a:ext cx="4699000" cy="161332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 descr="Syracuse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717800"/>
            <a:ext cx="2819400" cy="181381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Picture 7" descr="Syracuse-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543300"/>
            <a:ext cx="3390900" cy="147504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Picture 11" descr="Syracuse-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296832"/>
            <a:ext cx="3098800" cy="206586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Picture 8" descr="Syracuse-6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/>
        </p:blipFill>
        <p:spPr>
          <a:xfrm>
            <a:off x="4533900" y="4838700"/>
            <a:ext cx="3280833" cy="15748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3" name="Picture 12" descr="Syracuse-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20633"/>
            <a:ext cx="1816100" cy="242146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6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096429"/>
            <a:ext cx="8809568" cy="5410200"/>
          </a:xfrm>
        </p:spPr>
        <p:txBody>
          <a:bodyPr/>
          <a:lstStyle/>
          <a:p>
            <a:pPr marL="287338" indent="-287338">
              <a:lnSpc>
                <a:spcPts val="298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Single AP, single client</a:t>
            </a:r>
            <a:r>
              <a:rPr lang="en-US" sz="2400" dirty="0"/>
              <a:t> </a:t>
            </a:r>
            <a:r>
              <a:rPr lang="en-US" sz="2400" dirty="0" smtClean="0"/>
              <a:t>per radio </a:t>
            </a:r>
            <a:br>
              <a:rPr lang="en-US" sz="2400" dirty="0" smtClean="0"/>
            </a:br>
            <a:r>
              <a:rPr lang="en-US" sz="2400" dirty="0" smtClean="0"/>
              <a:t>at various distances</a:t>
            </a:r>
          </a:p>
          <a:p>
            <a:pPr marL="515938" lvl="1" indent="-219075">
              <a:lnSpc>
                <a:spcPts val="2040"/>
              </a:lnSpc>
            </a:pPr>
            <a:r>
              <a:rPr lang="en-US" sz="1800" dirty="0"/>
              <a:t>2.4 GHz, 5 GHz, 2.4 GHz </a:t>
            </a:r>
            <a:r>
              <a:rPr lang="en-US" sz="1800" i="1" dirty="0"/>
              <a:t>and</a:t>
            </a:r>
            <a:r>
              <a:rPr lang="en-US" sz="1800" dirty="0"/>
              <a:t> 5 </a:t>
            </a:r>
            <a:r>
              <a:rPr lang="en-US" sz="1800" dirty="0" smtClean="0"/>
              <a:t>GHz</a:t>
            </a:r>
          </a:p>
          <a:p>
            <a:pPr marL="515938" lvl="1" indent="-219075">
              <a:lnSpc>
                <a:spcPts val="2040"/>
              </a:lnSpc>
            </a:pPr>
            <a:r>
              <a:rPr lang="en-US" sz="1800" dirty="0" smtClean="0"/>
              <a:t>135 tests </a:t>
            </a:r>
            <a:r>
              <a:rPr lang="en-US" sz="1800" dirty="0"/>
              <a:t>for each AP (5 locations, </a:t>
            </a:r>
            <a:r>
              <a:rPr lang="en-US" sz="1800" dirty="0" smtClean="0"/>
              <a:t>“3” </a:t>
            </a:r>
            <a:r>
              <a:rPr lang="en-US" sz="1800" dirty="0"/>
              <a:t>bands, 3 </a:t>
            </a:r>
            <a:r>
              <a:rPr lang="en-US" sz="1800" dirty="0" smtClean="0"/>
              <a:t>orientation, up</a:t>
            </a:r>
            <a:r>
              <a:rPr lang="en-US" sz="1800" dirty="0"/>
              <a:t>/</a:t>
            </a:r>
            <a:r>
              <a:rPr lang="en-US" sz="1800" dirty="0" smtClean="0"/>
              <a:t>down/bi)</a:t>
            </a:r>
            <a:endParaRPr lang="en-US" dirty="0" smtClean="0">
              <a:solidFill>
                <a:schemeClr val="bg2"/>
              </a:solidFill>
            </a:endParaRPr>
          </a:p>
          <a:p>
            <a:pPr marL="287338" indent="-287338">
              <a:lnSpc>
                <a:spcPts val="298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Single </a:t>
            </a:r>
            <a:r>
              <a:rPr lang="en-US" sz="2400" dirty="0"/>
              <a:t>AP, multiple </a:t>
            </a:r>
            <a:r>
              <a:rPr lang="en-US" sz="2400" dirty="0" smtClean="0"/>
              <a:t>clients</a:t>
            </a:r>
            <a:endParaRPr lang="en-US" sz="2400" dirty="0"/>
          </a:p>
          <a:p>
            <a:pPr marL="577850" lvl="1">
              <a:lnSpc>
                <a:spcPts val="204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One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AP, three rooms, 30 </a:t>
            </a:r>
            <a:r>
              <a:rPr lang="en-US" sz="1800" dirty="0" smtClean="0">
                <a:solidFill>
                  <a:srgbClr val="000000"/>
                </a:solidFill>
              </a:rPr>
              <a:t>clients/room</a:t>
            </a:r>
          </a:p>
          <a:p>
            <a:pPr marL="577850" lvl="1">
              <a:lnSpc>
                <a:spcPts val="204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Rooms are different distances away from AP</a:t>
            </a:r>
            <a:endParaRPr lang="en-US" sz="1800" dirty="0" smtClean="0"/>
          </a:p>
          <a:p>
            <a:pPr marL="577850" lvl="1">
              <a:lnSpc>
                <a:spcPts val="2040"/>
              </a:lnSpc>
            </a:pPr>
            <a:r>
              <a:rPr lang="en-US" sz="1800" dirty="0"/>
              <a:t>2.4 GHz, 5 GHz, 2.4 GHz </a:t>
            </a:r>
            <a:r>
              <a:rPr lang="en-US" sz="1800" i="1" dirty="0"/>
              <a:t>and</a:t>
            </a:r>
            <a:r>
              <a:rPr lang="en-US" sz="1800" dirty="0"/>
              <a:t> 5 </a:t>
            </a:r>
            <a:r>
              <a:rPr lang="en-US" sz="1800" dirty="0" smtClean="0"/>
              <a:t>GHz</a:t>
            </a:r>
            <a:endParaRPr lang="en-US" dirty="0" smtClean="0">
              <a:solidFill>
                <a:schemeClr val="bg2"/>
              </a:solidFill>
            </a:endParaRPr>
          </a:p>
          <a:p>
            <a:pPr marL="287338" indent="-287338">
              <a:lnSpc>
                <a:spcPts val="288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Multi-AP</a:t>
            </a:r>
            <a:r>
              <a:rPr lang="en-US" sz="2400" dirty="0"/>
              <a:t>, multi-client</a:t>
            </a:r>
          </a:p>
          <a:p>
            <a:pPr marL="577850" lvl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1 </a:t>
            </a:r>
            <a:r>
              <a:rPr lang="en-US" sz="1600" dirty="0" smtClean="0">
                <a:solidFill>
                  <a:srgbClr val="000000"/>
                </a:solidFill>
              </a:rPr>
              <a:t>- 4 </a:t>
            </a:r>
            <a:r>
              <a:rPr lang="en-US" sz="1600" dirty="0">
                <a:solidFill>
                  <a:srgbClr val="000000"/>
                </a:solidFill>
              </a:rPr>
              <a:t>rooms of 30 </a:t>
            </a:r>
            <a:r>
              <a:rPr lang="en-US" sz="1600" dirty="0" smtClean="0">
                <a:solidFill>
                  <a:srgbClr val="000000"/>
                </a:solidFill>
              </a:rPr>
              <a:t>clients (120 clients)</a:t>
            </a:r>
            <a:endParaRPr lang="en-US" sz="1600" dirty="0">
              <a:solidFill>
                <a:srgbClr val="000000"/>
              </a:solidFill>
            </a:endParaRPr>
          </a:p>
          <a:p>
            <a:pPr marL="577850" lvl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Channel selection, client load balancing, band steering all enabled</a:t>
            </a:r>
          </a:p>
          <a:p>
            <a:pPr marL="577850" lvl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Tests with and without an interfering Wi-Fi neighbor </a:t>
            </a:r>
            <a:r>
              <a:rPr lang="en-US" sz="1600" dirty="0" smtClean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601" y="317500"/>
            <a:ext cx="5325532" cy="685800"/>
          </a:xfrm>
        </p:spPr>
        <p:txBody>
          <a:bodyPr/>
          <a:lstStyle/>
          <a:p>
            <a:r>
              <a:rPr lang="en-US" dirty="0" smtClean="0"/>
              <a:t>Wi-Fi Test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0" y="1083736"/>
            <a:ext cx="990600" cy="936825"/>
          </a:xfrm>
          <a:prstGeom prst="rect">
            <a:avLst/>
          </a:prstGeom>
          <a:effectLst>
            <a:outerShdw blurRad="11112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2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uckus template 2010-01  13">
    <a:dk1>
      <a:srgbClr val="5F5F5F"/>
    </a:dk1>
    <a:lt1>
      <a:srgbClr val="FFFFFF"/>
    </a:lt1>
    <a:dk2>
      <a:srgbClr val="333333"/>
    </a:dk2>
    <a:lt2>
      <a:srgbClr val="000000"/>
    </a:lt2>
    <a:accent1>
      <a:srgbClr val="006EA4"/>
    </a:accent1>
    <a:accent2>
      <a:srgbClr val="F07800"/>
    </a:accent2>
    <a:accent3>
      <a:srgbClr val="FFFFFF"/>
    </a:accent3>
    <a:accent4>
      <a:srgbClr val="505050"/>
    </a:accent4>
    <a:accent5>
      <a:srgbClr val="AABACF"/>
    </a:accent5>
    <a:accent6>
      <a:srgbClr val="D96C00"/>
    </a:accent6>
    <a:hlink>
      <a:srgbClr val="4B9DC8"/>
    </a:hlink>
    <a:folHlink>
      <a:srgbClr val="FF9F3F"/>
    </a:folHlink>
  </a:clrScheme>
  <a:fontScheme name="4_Blank Presentation">
    <a:majorFont>
      <a:latin typeface="Trebuchet MS"/>
      <a:ea typeface="ＭＳ Ｐゴシック"/>
      <a:cs typeface="Arial"/>
    </a:majorFont>
    <a:minorFont>
      <a:latin typeface="Trebuchet MS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37636</TotalTime>
  <Words>811</Words>
  <Application>Microsoft Office PowerPoint</Application>
  <PresentationFormat>On-screen Show (4:3)</PresentationFormat>
  <Paragraphs>378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2_Blank Presentation</vt:lpstr>
      <vt:lpstr>PowerPoint Presentation</vt:lpstr>
      <vt:lpstr>Starting at the End (Key Findings)</vt:lpstr>
      <vt:lpstr>Test Overview</vt:lpstr>
      <vt:lpstr>Overall Vendor Performances</vt:lpstr>
      <vt:lpstr>Overall Vendor Performances</vt:lpstr>
      <vt:lpstr>Test Methodology</vt:lpstr>
      <vt:lpstr>Cross-Test Constants</vt:lpstr>
      <vt:lpstr> Hinds Hall</vt:lpstr>
      <vt:lpstr>Wi-Fi Test Overview</vt:lpstr>
      <vt:lpstr>Test 1: Single AP Single Client</vt:lpstr>
      <vt:lpstr>Single AP, Single Client Performance</vt:lpstr>
      <vt:lpstr>Single AP, Single Client Performance</vt:lpstr>
      <vt:lpstr>Single AP, Single Client Performance</vt:lpstr>
      <vt:lpstr>Test 2: Single AP, Multi-Client</vt:lpstr>
      <vt:lpstr>Single AP, Multi-Client, Room 1</vt:lpstr>
      <vt:lpstr>Single AP, Multi-Client, Room 2</vt:lpstr>
      <vt:lpstr>Single AP, Multi-Client, Room 3</vt:lpstr>
      <vt:lpstr>High Density TCP Performance</vt:lpstr>
      <vt:lpstr>Test 3: Multiple APs, Multiple Clients</vt:lpstr>
      <vt:lpstr>Multiple APs, Multiple Clients</vt:lpstr>
      <vt:lpstr>Multiple APs, Multiple Clients</vt:lpstr>
      <vt:lpstr>Summary</vt:lpstr>
      <vt:lpstr>The Syracuse Test Team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Ruckus Wireless</dc:title>
  <dc:creator>Office 2004 Test Drive User</dc:creator>
  <cp:lastModifiedBy>Mark Puhalovich</cp:lastModifiedBy>
  <cp:revision>776</cp:revision>
  <dcterms:created xsi:type="dcterms:W3CDTF">2011-03-21T20:59:23Z</dcterms:created>
  <dcterms:modified xsi:type="dcterms:W3CDTF">2012-10-10T12:05:34Z</dcterms:modified>
</cp:coreProperties>
</file>